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323" r:id="rId3"/>
    <p:sldId id="380" r:id="rId4"/>
    <p:sldId id="379" r:id="rId5"/>
    <p:sldId id="383" r:id="rId6"/>
    <p:sldId id="401" r:id="rId7"/>
    <p:sldId id="402" r:id="rId8"/>
    <p:sldId id="403" r:id="rId9"/>
    <p:sldId id="405" r:id="rId10"/>
    <p:sldId id="406" r:id="rId11"/>
  </p:sldIdLst>
  <p:sldSz cx="9145588" cy="514826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224">
          <p15:clr>
            <a:srgbClr val="A4A3A4"/>
          </p15:clr>
        </p15:guide>
        <p15:guide id="4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BAB"/>
    <a:srgbClr val="66FF66"/>
    <a:srgbClr val="808080"/>
    <a:srgbClr val="FFFF00"/>
    <a:srgbClr val="000046"/>
    <a:srgbClr val="00005C"/>
    <a:srgbClr val="3333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01" autoAdjust="0"/>
    <p:restoredTop sz="93427" autoAdjust="0"/>
  </p:normalViewPr>
  <p:slideViewPr>
    <p:cSldViewPr>
      <p:cViewPr>
        <p:scale>
          <a:sx n="90" d="100"/>
          <a:sy n="90" d="100"/>
        </p:scale>
        <p:origin x="204" y="408"/>
      </p:cViewPr>
      <p:guideLst>
        <p:guide orient="horz" pos="1622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822" y="-108"/>
      </p:cViewPr>
      <p:guideLst>
        <p:guide orient="horz" pos="2880"/>
        <p:guide pos="2160"/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363" cy="5117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ea typeface="隶书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5" y="1"/>
            <a:ext cx="3076363" cy="5117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ea typeface="隶书" pitchFamily="49" charset="-122"/>
              </a:defRPr>
            </a:lvl1pPr>
          </a:lstStyle>
          <a:p>
            <a:pPr>
              <a:defRPr/>
            </a:pPr>
            <a:fld id="{A50BA385-1055-4B8A-9F06-DA1AA3E9B1A5}" type="datetimeFigureOut">
              <a:rPr lang="zh-CN" altLang="en-US"/>
              <a:pPr>
                <a:defRPr/>
              </a:pPr>
              <a:t>2020/12/9</a:t>
            </a:fld>
            <a:endParaRPr lang="en-US" altLang="zh-CN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ea typeface="隶书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5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ea typeface="隶书" pitchFamily="49" charset="-122"/>
              </a:defRPr>
            </a:lvl1pPr>
          </a:lstStyle>
          <a:p>
            <a:pPr>
              <a:defRPr/>
            </a:pPr>
            <a:fld id="{DD262F31-33D1-4D6C-AC8F-1FE51B1F5B0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7942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0" hangingPunct="0">
              <a:defRPr sz="1300">
                <a:ea typeface="隶书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0" hangingPunct="0">
              <a:defRPr sz="1300">
                <a:ea typeface="隶书" pitchFamily="49" charset="-122"/>
              </a:defRPr>
            </a:lvl1pPr>
          </a:lstStyle>
          <a:p>
            <a:pPr>
              <a:defRPr/>
            </a:pPr>
            <a:fld id="{E0838C7F-FAB2-44F2-B671-C309B4BEEA63}" type="datetimeFigureOut">
              <a:rPr lang="zh-CN" altLang="en-US"/>
              <a:pPr>
                <a:defRPr/>
              </a:pPr>
              <a:t>2020/12/9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3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0" hangingPunct="0">
              <a:defRPr sz="1300">
                <a:ea typeface="隶书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0" hangingPunct="0">
              <a:defRPr sz="1300">
                <a:ea typeface="隶书" pitchFamily="49" charset="-122"/>
              </a:defRPr>
            </a:lvl1pPr>
          </a:lstStyle>
          <a:p>
            <a:pPr>
              <a:defRPr/>
            </a:pPr>
            <a:fld id="{721D10FF-AF90-4AE1-BB43-3D556B5992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764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52600"/>
            <a:ext cx="7772400" cy="1920875"/>
          </a:xfrm>
        </p:spPr>
        <p:txBody>
          <a:bodyPr/>
          <a:lstStyle>
            <a:lvl1pPr>
              <a:defRPr sz="6000">
                <a:solidFill>
                  <a:schemeClr val="hlink"/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911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Arial" charset="0"/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4691063"/>
            <a:ext cx="2133600" cy="357187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fld id="{6F08D824-79D6-4030-8838-2874A7894EBB}" type="datetime1">
              <a:rPr lang="zh-CN" altLang="en-US"/>
              <a:pPr>
                <a:defRPr/>
              </a:pPr>
              <a:t>2020/12/9</a:t>
            </a:fld>
            <a:endParaRPr lang="en-US" altLang="zh-CN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4788" y="4695825"/>
            <a:ext cx="2133600" cy="357188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fld id="{0BDB65BD-1BC6-4EEB-9A07-75E91B9A86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4E60759B50C1BE296BEE457837439B9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12188" y="57150"/>
            <a:ext cx="49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chool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5563" y="57150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038600" cy="5410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410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6"/>
            </a:gs>
            <a:gs pos="50000">
              <a:srgbClr val="000020"/>
            </a:gs>
            <a:gs pos="100000">
              <a:srgbClr val="0000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8231188" cy="4062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901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1905000" y="4805363"/>
            <a:ext cx="5335588" cy="2286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folHlink"/>
                </a:solidFill>
                <a:ea typeface="隶书" pitchFamily="49" charset="-122"/>
              </a:defRPr>
            </a:lvl1pPr>
          </a:lstStyle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1325"/>
            <a:ext cx="7773988" cy="1443038"/>
          </a:xfrm>
        </p:spPr>
        <p:txBody>
          <a:bodyPr/>
          <a:lstStyle/>
          <a:p>
            <a:pPr eaLnBrk="1" hangingPunct="1"/>
            <a:r>
              <a:rPr lang="en-US" altLang="zh-CN" sz="5400" dirty="0">
                <a:solidFill>
                  <a:srgbClr val="FFFF00"/>
                </a:solidFill>
                <a:effectLst/>
                <a:ea typeface="隶书" pitchFamily="49" charset="-122"/>
              </a:rPr>
              <a:t>Discrete Stochastic Processes</a:t>
            </a:r>
            <a:endParaRPr lang="en-US" altLang="zh-CN" sz="4800" dirty="0">
              <a:solidFill>
                <a:srgbClr val="FFFF00"/>
              </a:solidFill>
              <a:effectLst/>
              <a:ea typeface="隶书" pitchFamily="49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6194" y="2193925"/>
            <a:ext cx="6402388" cy="1258888"/>
          </a:xfrm>
        </p:spPr>
        <p:txBody>
          <a:bodyPr/>
          <a:lstStyle/>
          <a:p>
            <a:pPr eaLnBrk="1" hangingPunct="1">
              <a:defRPr/>
            </a:pPr>
            <a:endParaRPr lang="en-US" altLang="zh-CN" sz="2400" dirty="0">
              <a:solidFill>
                <a:schemeClr val="folHlink"/>
              </a:solidFill>
              <a:ea typeface="隶书" pitchFamily="49" charset="-122"/>
            </a:endParaRPr>
          </a:p>
          <a:p>
            <a:pPr eaLnBrk="1" hangingPunct="1">
              <a:defRPr/>
            </a:pPr>
            <a:r>
              <a:rPr lang="en-US" altLang="zh-CN" sz="2400" dirty="0">
                <a:solidFill>
                  <a:schemeClr val="folHlink"/>
                </a:solidFill>
                <a:latin typeface="Comic Sans MS" pitchFamily="66" charset="0"/>
                <a:ea typeface="隶书" pitchFamily="49" charset="-122"/>
              </a:rPr>
              <a:t>Lecture 07</a:t>
            </a:r>
          </a:p>
          <a:p>
            <a:pPr eaLnBrk="1" hangingPunct="1">
              <a:defRPr/>
            </a:pPr>
            <a:endParaRPr lang="en-US" altLang="zh-CN" sz="2400" dirty="0">
              <a:solidFill>
                <a:schemeClr val="folHlink"/>
              </a:solidFill>
              <a:ea typeface="隶书" pitchFamily="49" charset="-122"/>
            </a:endParaRPr>
          </a:p>
          <a:p>
            <a:pPr eaLnBrk="1" hangingPunct="1">
              <a:defRPr/>
            </a:pPr>
            <a:endParaRPr lang="en-US" altLang="zh-CN" sz="2400" dirty="0">
              <a:solidFill>
                <a:schemeClr val="folHlink"/>
              </a:solidFill>
              <a:ea typeface="隶书" pitchFamily="49" charset="-122"/>
            </a:endParaRPr>
          </a:p>
          <a:p>
            <a:pPr eaLnBrk="1" hangingPunct="1">
              <a:defRPr/>
            </a:pPr>
            <a:endParaRPr lang="en-US" altLang="zh-CN" sz="1000" dirty="0">
              <a:solidFill>
                <a:schemeClr val="folHlink"/>
              </a:solidFill>
              <a:ea typeface="隶书" pitchFamily="49" charset="-122"/>
            </a:endParaRPr>
          </a:p>
          <a:p>
            <a:pPr eaLnBrk="1" hangingPunct="1">
              <a:defRPr/>
            </a:pPr>
            <a:endParaRPr lang="en-US" altLang="zh-CN" sz="1000" dirty="0">
              <a:solidFill>
                <a:schemeClr val="folHlink"/>
              </a:solidFill>
              <a:ea typeface="隶书" pitchFamily="49" charset="-122"/>
            </a:endParaRPr>
          </a:p>
          <a:p>
            <a:pPr eaLnBrk="1" hangingPunct="1">
              <a:defRPr/>
            </a:pPr>
            <a:r>
              <a:rPr lang="en-US" altLang="zh-CN" sz="1000" dirty="0">
                <a:solidFill>
                  <a:schemeClr val="folHlink"/>
                </a:solidFill>
                <a:ea typeface="隶书" pitchFamily="49" charset="-122"/>
              </a:rPr>
              <a:t>________________________________________________________________________________________</a:t>
            </a: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482D75"/>
                </a:solidFill>
                <a:ea typeface="隶书" pitchFamily="49" charset="-122"/>
              </a:rPr>
              <a:t> </a:t>
            </a:r>
            <a:r>
              <a:rPr lang="en-US" altLang="zh-CN" sz="2000" dirty="0">
                <a:solidFill>
                  <a:srgbClr val="F3FBAB"/>
                </a:solidFill>
                <a:ea typeface="隶书" pitchFamily="49" charset="-122"/>
              </a:rPr>
              <a:t>2020 Autumn         @   SDUWH  </a:t>
            </a:r>
            <a:endParaRPr lang="en-US" altLang="zh-CN" dirty="0">
              <a:solidFill>
                <a:srgbClr val="F3FBAB"/>
              </a:solidFill>
              <a:ea typeface="隶书" pitchFamily="49" charset="-122"/>
            </a:endParaRPr>
          </a:p>
        </p:txBody>
      </p:sp>
      <p:pic>
        <p:nvPicPr>
          <p:cNvPr id="6147" name="Picture 5" descr="School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0394" y="4510088"/>
            <a:ext cx="3048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685800"/>
                <a:ext cx="8307388" cy="3868738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altLang="zh-CN" sz="2400" dirty="0">
                    <a:latin typeface="Comic Sans MS" pitchFamily="66" charset="0"/>
                  </a:rPr>
                  <a:t>Using likelihood ratio: </a:t>
                </a:r>
                <a:r>
                  <a:rPr lang="en-US" altLang="zh-CN" sz="2400" i="1" dirty="0">
                    <a:latin typeface="Comic Sans MS" pitchFamily="66" charset="0"/>
                    <a:sym typeface="Symbol" panose="05050102010706020507" pitchFamily="18" charset="2"/>
                  </a:rPr>
                  <a:t>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𝒚</m:t>
                        </m:r>
                      </m:e>
                    </m:d>
                    <m:r>
                      <a:rPr lang="en-US" altLang="zh-CN" sz="2400" i="1">
                        <a:effectLst/>
                        <a:latin typeface="Cambria Math" panose="02040503050406030204" pitchFamily="18" charset="0"/>
                        <a:ea typeface="隶书" pitchFamily="49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altLang="zh-CN" sz="24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zh-CN" sz="2400" b="1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400" b="1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altLang="zh-CN" sz="2400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altLang="zh-CN" sz="24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( </m:t>
                        </m:r>
                        <m:r>
                          <m:rPr>
                            <m:nor/>
                          </m:rPr>
                          <a:rPr lang="en-US" altLang="zh-CN" sz="2400" b="1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400" b="1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| 0</m:t>
                        </m:r>
                        <m:r>
                          <m:rPr>
                            <m:nor/>
                          </m:rPr>
                          <a:rPr lang="en-US" altLang="zh-CN" sz="24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) </m:t>
                        </m:r>
                      </m:num>
                      <m:den>
                        <m:r>
                          <a:rPr lang="en-US" altLang="zh-CN" sz="2400" i="1" dirty="0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altLang="zh-CN" sz="24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zh-CN" sz="2400" b="1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400" b="1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altLang="zh-CN" sz="2400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altLang="zh-CN" sz="24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( </m:t>
                        </m:r>
                        <m:r>
                          <m:rPr>
                            <m:nor/>
                          </m:rPr>
                          <a:rPr lang="en-US" altLang="zh-CN" sz="2400" b="1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400" b="1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| 1</m:t>
                        </m:r>
                        <m:r>
                          <m:rPr>
                            <m:nor/>
                          </m:rPr>
                          <a:rPr lang="en-US" altLang="zh-CN" sz="24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400" i="1" dirty="0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altLang="zh-CN" sz="2400" dirty="0">
                  <a:latin typeface="Comic Sans MS" pitchFamily="66" charset="0"/>
                </a:endParaRPr>
              </a:p>
              <a:p>
                <a:pPr>
                  <a:defRPr/>
                </a:pPr>
                <a:r>
                  <a:rPr lang="en-US" altLang="zh-CN" sz="2200" dirty="0">
                    <a:latin typeface="Comic Sans MS" pitchFamily="66" charset="0"/>
                  </a:rPr>
                  <a:t>MAP rule is :</a:t>
                </a:r>
                <a:r>
                  <a:rPr lang="en-US" altLang="zh-CN" sz="2000" i="1" dirty="0">
                    <a:latin typeface="Comic Sans MS" pitchFamily="66" charset="0"/>
                    <a:sym typeface="Symbol" panose="05050102010706020507" pitchFamily="18" charset="2"/>
                  </a:rPr>
                  <a:t>	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zh-CN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ĥ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0;</a:t>
                </a:r>
              </a:p>
              <a:p>
                <a:pPr marL="0" indent="0">
                  <a:buNone/>
                  <a:defRPr/>
                </a:pPr>
                <a:r>
                  <a:rPr lang="en-US" altLang="zh-CN" sz="2000" i="1" dirty="0">
                    <a:latin typeface="Comic Sans MS" pitchFamily="66" charset="0"/>
                    <a:sym typeface="Symbol" panose="05050102010706020507" pitchFamily="18" charset="2"/>
                  </a:rPr>
                  <a:t>			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𝒚</m:t>
                        </m:r>
                      </m:e>
                    </m:d>
                    <m:r>
                      <a:rPr lang="en-US" altLang="zh-CN" sz="2000" b="1" i="1" smtClean="0">
                        <a:effectLst/>
                        <a:latin typeface="Cambria Math" panose="02040503050406030204" pitchFamily="18" charset="0"/>
                        <a:ea typeface="隶书" pitchFamily="49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zh-CN" sz="2200" dirty="0">
                    <a:latin typeface="Comic Sans MS" pitchFamily="66" charset="0"/>
                    <a:sym typeface="Symbol" panose="05050102010706020507" pitchFamily="18" charset="2"/>
                  </a:rPr>
                  <a:t>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zh-CN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zh-CN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ĥ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1;</a:t>
                </a:r>
                <a:endParaRPr lang="en-US" altLang="zh-CN" sz="2200" dirty="0">
                  <a:latin typeface="Comic Sans MS" pitchFamily="66" charset="0"/>
                </a:endParaRPr>
              </a:p>
              <a:p>
                <a:pPr>
                  <a:defRPr/>
                </a:pPr>
                <a:r>
                  <a:rPr lang="en-US" altLang="zh-CN" sz="2200" dirty="0">
                    <a:latin typeface="Comic Sans MS" pitchFamily="66" charset="0"/>
                  </a:rPr>
                  <a:t>Many rules compare </a:t>
                </a:r>
                <a:r>
                  <a:rPr lang="en-US" altLang="zh-CN" sz="2400" i="1" dirty="0">
                    <a:latin typeface="Comic Sans MS" pitchFamily="66" charset="0"/>
                    <a:sym typeface="Symbol" panose="05050102010706020507" pitchFamily="18" charset="2"/>
                  </a:rPr>
                  <a:t>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altLang="zh-CN" sz="2200" dirty="0">
                    <a:latin typeface="Comic Sans MS" pitchFamily="66" charset="0"/>
                  </a:rPr>
                  <a:t> with a threshold </a:t>
                </a:r>
                <a:r>
                  <a:rPr lang="el-GR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that is  </a:t>
                </a:r>
                <a:r>
                  <a:rPr lang="en-US" altLang="zh-CN" sz="2200" dirty="0">
                    <a:latin typeface="Comic Sans MS" pitchFamily="66" charset="0"/>
                  </a:rPr>
                  <a:t>independent of </a:t>
                </a:r>
                <a:r>
                  <a:rPr lang="en-US" altLang="zh-CN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200" dirty="0">
                    <a:latin typeface="Comic Sans MS" pitchFamily="66" charset="0"/>
                  </a:rPr>
                  <a:t>. </a:t>
                </a:r>
              </a:p>
              <a:p>
                <a:pPr marL="0" indent="0">
                  <a:buNone/>
                  <a:defRPr/>
                </a:pP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l-GR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 : </a:t>
                </a:r>
                <a:r>
                  <a:rPr lang="en-US" altLang="zh-CN" sz="2200" dirty="0">
                    <a:latin typeface="Comic Sans MS" pitchFamily="66" charset="0"/>
                  </a:rPr>
                  <a:t>ML (MAP where 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zh-CN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Comic Sans MS" pitchFamily="66" charset="0"/>
                  </a:rPr>
                  <a:t>)</a:t>
                </a:r>
              </a:p>
            </p:txBody>
          </p:sp>
        </mc:Choice>
        <mc:Fallback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685800"/>
                <a:ext cx="8307388" cy="3868738"/>
              </a:xfrm>
              <a:blipFill>
                <a:blip r:embed="rId2"/>
                <a:stretch>
                  <a:fillRect l="-4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altLang="zh-CN" sz="3000" dirty="0"/>
              <a:t>Detection, decisions, &amp; Hypothesis Testing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7954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sz="2000" dirty="0">
                <a:effectLst/>
                <a:ea typeface="隶书" pitchFamily="49" charset="-122"/>
              </a:rPr>
              <a:t>RANDOM WALKS, LARGE DEVIATIONS, AND MARTINGALES</a:t>
            </a:r>
            <a:endParaRPr lang="zh-CN" altLang="en-US" sz="2000" dirty="0">
              <a:effectLst/>
              <a:ea typeface="隶书" pitchFamily="49" charset="-122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Random Walks</a:t>
            </a:r>
          </a:p>
          <a:p>
            <a:pPr>
              <a:lnSpc>
                <a:spcPct val="90000"/>
              </a:lnSpc>
            </a:pP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Queueing delay in a G/G/1 queue</a:t>
            </a:r>
          </a:p>
          <a:p>
            <a:pPr>
              <a:lnSpc>
                <a:spcPct val="90000"/>
              </a:lnSpc>
            </a:pP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Detection, decisions, &amp; Hypothesis testing</a:t>
            </a:r>
          </a:p>
          <a:p>
            <a:pPr>
              <a:lnSpc>
                <a:spcPct val="90000"/>
              </a:lnSpc>
            </a:pP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Thresholds for random walks and Chernoff</a:t>
            </a:r>
          </a:p>
          <a:p>
            <a:pPr>
              <a:lnSpc>
                <a:spcPct val="90000"/>
              </a:lnSpc>
            </a:pP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The Kingman bound for G/G/1</a:t>
            </a:r>
          </a:p>
          <a:p>
            <a:pPr>
              <a:lnSpc>
                <a:spcPct val="90000"/>
              </a:lnSpc>
            </a:pP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Large deviations for hypothesis tests</a:t>
            </a:r>
          </a:p>
          <a:p>
            <a:pPr>
              <a:lnSpc>
                <a:spcPct val="90000"/>
              </a:lnSpc>
            </a:pP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Sub and super martingales</a:t>
            </a:r>
          </a:p>
          <a:p>
            <a:pPr>
              <a:lnSpc>
                <a:spcPct val="90000"/>
              </a:lnSpc>
            </a:pP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SLLN for IID </a:t>
            </a:r>
            <a:r>
              <a:rPr lang="en-US" altLang="zh-CN" sz="2700" dirty="0" err="1">
                <a:effectLst/>
                <a:latin typeface="Comic Sans MS" pitchFamily="66" charset="0"/>
                <a:ea typeface="隶书" pitchFamily="49" charset="-122"/>
              </a:rPr>
              <a:t>rv’s</a:t>
            </a: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 with a variance </a:t>
            </a:r>
          </a:p>
          <a:p>
            <a:pPr>
              <a:lnSpc>
                <a:spcPct val="90000"/>
              </a:lnSpc>
            </a:pP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The martingale convergence theorem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85800"/>
            <a:ext cx="8307388" cy="3868738"/>
          </a:xfrm>
        </p:spPr>
        <p:txBody>
          <a:bodyPr/>
          <a:lstStyle/>
          <a:p>
            <a:pPr>
              <a:defRPr/>
            </a:pPr>
            <a:r>
              <a:rPr lang="en-US" altLang="zh-CN" sz="2200" b="1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Def: 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Let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{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; </a:t>
            </a:r>
            <a:r>
              <a:rPr lang="en-US" altLang="zh-CN" sz="2200" i="1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≥ 1} 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be a sequence of </a:t>
            </a:r>
            <a:r>
              <a:rPr lang="en-US" altLang="zh-CN" sz="2200" dirty="0" err="1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iid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rv’s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= 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2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+ ··· + </a:t>
            </a:r>
            <a:r>
              <a:rPr lang="en-US" altLang="zh-CN" sz="2200" i="1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200" i="1" baseline="-25000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. The integer-time stochastic process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{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; 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≥ 1} 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is called a random walk based on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{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; </a:t>
            </a:r>
            <a:r>
              <a:rPr lang="en-US" altLang="zh-CN" sz="2200" i="1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≥ 1}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r>
              <a:rPr lang="en-US" altLang="zh-CN" sz="22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{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} 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is treated as a process, rather than the  sums of </a:t>
            </a:r>
            <a:r>
              <a:rPr lang="en-US" altLang="zh-CN" sz="2200" dirty="0" err="1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iid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rv’s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. It will answer the questions: </a:t>
            </a:r>
          </a:p>
          <a:p>
            <a:pPr lvl="1"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Threshold crossing: For given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α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&gt; 0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, </a:t>
            </a:r>
          </a:p>
          <a:p>
            <a:pPr marL="457200" lvl="1" indent="0">
              <a:buNone/>
              <a:defRPr/>
            </a:pPr>
            <a:r>
              <a:rPr lang="en-US" altLang="zh-CN" sz="2000" i="1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	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Pr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{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&gt; α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;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≥ 1} = ?</a:t>
            </a:r>
            <a:r>
              <a:rPr lang="en-US" altLang="zh-CN" sz="2000" i="1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	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min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=?    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−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α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= ? </a:t>
            </a:r>
          </a:p>
          <a:p>
            <a:pPr lvl="1"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Overflow in queue, digital communication error, hypothesis testing, ruin and other catastrophes, etc.</a:t>
            </a:r>
          </a:p>
          <a:p>
            <a:pPr lvl="1"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Small probability, large deviation problem.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A49313B-1099-4EF0-B840-6723A657880C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r>
              <a:rPr lang="en-US" altLang="zh-CN" kern="0" dirty="0">
                <a:effectLst/>
                <a:ea typeface="隶书" pitchFamily="49" charset="-122"/>
              </a:rPr>
              <a:t>Random Walk</a:t>
            </a:r>
            <a:endParaRPr lang="zh-CN" altLang="en-US" kern="0" dirty="0">
              <a:effectLst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202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</a:rPr>
              <a:t>Simple Radom Walk</a:t>
            </a:r>
            <a:endParaRPr lang="en-US" altLang="zh-CN" i="1" dirty="0">
              <a:effectLst/>
              <a:ea typeface="隶书" pitchFamily="49" charset="-122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32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685800"/>
                <a:ext cx="8307388" cy="3868738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Random walk (RW)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;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≥ 1} 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is simple if </a:t>
                </a:r>
                <a:r>
                  <a:rPr lang="en-US" altLang="zh-CN" sz="2000" i="1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X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 is binary with </a:t>
                </a:r>
                <a:r>
                  <a:rPr lang="en-US" altLang="zh-CN" sz="2000" i="1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p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X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(1) =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p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, </a:t>
                </a:r>
                <a:r>
                  <a:rPr lang="en-US" altLang="zh-CN" sz="2000" i="1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p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X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(-1) =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q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 =1−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p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.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 This is just a scaling variation on a Bernoulli process. </a:t>
                </a:r>
              </a:p>
              <a:p>
                <a:pPr>
                  <a:spcBef>
                    <a:spcPts val="1200"/>
                  </a:spcBef>
                  <a:defRPr/>
                </a:pP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Probability of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X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i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 =1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 for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 out of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 trials:</a:t>
                </a:r>
              </a:p>
              <a:p>
                <a:pPr marL="0" indent="0">
                  <a:buNone/>
                  <a:defRPr/>
                </a:pP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	</a:t>
                </a:r>
                <a:r>
                  <a:rPr lang="en-US" altLang="zh-CN" sz="2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Pr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{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S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 =2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m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−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} = </a:t>
                </a:r>
                <a:r>
                  <a:rPr lang="en-US" altLang="zh-CN" sz="2000" i="1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p</a:t>
                </a:r>
                <a:r>
                  <a:rPr lang="en-US" altLang="zh-CN" sz="2000" i="1" baseline="30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  <a:r>
                  <a:rPr lang="en-US" altLang="zh-CN" sz="2000" i="1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q</a:t>
                </a:r>
                <a:r>
                  <a:rPr lang="en-US" altLang="zh-CN" sz="2000" i="1" baseline="30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</a:t>
                </a:r>
                <a:r>
                  <a:rPr lang="en-US" altLang="zh-CN" sz="2000" baseline="30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−</a:t>
                </a:r>
                <a:r>
                  <a:rPr lang="en-US" altLang="zh-CN" sz="2000" i="1" baseline="30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i="1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  <a:sym typeface="Symbol" pitchFamily="18" charset="2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  <a:sym typeface="Symbol" pitchFamily="18" charset="2"/>
                          </a:rPr>
                          <m:t>!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i="1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  <a:sym typeface="Symbol" pitchFamily="18" charset="2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  <a:sym typeface="Symbol" pitchFamily="18" charset="2"/>
                          </a:rPr>
                          <m:t>!(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  <a:sym typeface="Symbol" pitchFamily="18" charset="2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  <a:sym typeface="Symbol" pitchFamily="18" charset="2"/>
                          </a:rPr>
                          <m:t>-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  <a:sym typeface="Symbol" pitchFamily="18" charset="2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  <a:sym typeface="Symbol" pitchFamily="18" charset="2"/>
                          </a:rPr>
                          <m:t>)! </m:t>
                        </m:r>
                      </m:den>
                    </m:f>
                  </m:oMath>
                </a14:m>
                <a:endParaRPr lang="en-US" altLang="zh-CN" sz="2000" dirty="0">
                  <a:effectLst/>
                  <a:latin typeface="Comic Sans MS" panose="030F0702030302020204" pitchFamily="66" charset="0"/>
                  <a:ea typeface="宋体" charset="-122"/>
                  <a:cs typeface="Times New Roman" panose="02020603050405020304" pitchFamily="18" charset="0"/>
                  <a:sym typeface="Symbol" pitchFamily="18" charset="2"/>
                </a:endParaRPr>
              </a:p>
              <a:p>
                <a:pPr marL="0" indent="0">
                  <a:buNone/>
                  <a:defRPr/>
                </a:pP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 	</a:t>
                </a:r>
                <a:r>
                  <a:rPr lang="en-US" altLang="zh-CN" sz="2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Pr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subSup"/>
                            <m:ctrlP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charset="-122"/>
                                <a:cs typeface="Times New Roman" panose="020206030504050203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en-US" altLang="zh-CN" sz="2000" i="1" baseline="-25000" dirty="0">
                                <a:effectLst/>
                                <a:latin typeface="Times New Roman" panose="02020603050405020304" pitchFamily="18" charset="0"/>
                                <a:ea typeface="宋体" charset="-122"/>
                                <a:cs typeface="Times New Roman" panose="02020603050405020304" pitchFamily="18" charset="0"/>
                                <a:sym typeface="Euclid Symbol" panose="05050102010706020507" pitchFamily="18" charset="2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altLang="zh-CN" sz="2000" baseline="-25000" dirty="0">
                                <a:effectLst/>
                                <a:latin typeface="Times New Roman" panose="02020603050405020304" pitchFamily="18" charset="0"/>
                                <a:ea typeface="宋体" charset="-122"/>
                                <a:cs typeface="Times New Roman" panose="02020603050405020304" pitchFamily="18" charset="0"/>
                                <a:sym typeface="Euclid Symbol" panose="05050102010706020507" pitchFamily="18" charset="2"/>
                              </a:rPr>
                              <m:t>=1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altLang="zh-CN" sz="2000" baseline="30000" dirty="0">
                                <a:effectLst/>
                                <a:latin typeface="Times New Roman" panose="02020603050405020304" pitchFamily="18" charset="0"/>
                                <a:ea typeface="宋体" charset="-122"/>
                                <a:cs typeface="Times New Roman" panose="02020603050405020304" pitchFamily="18" charset="0"/>
                                <a:sym typeface="Euclid Symbol" panose="05050102010706020507" pitchFamily="18" charset="2"/>
                              </a:rPr>
                              <m:t></m:t>
                            </m:r>
                          </m:sup>
                          <m:e>
                            <m:r>
                              <m:rPr>
                                <m:nor/>
                              </m:rPr>
                              <a:rPr lang="en-US" altLang="zh-CN" sz="2000" dirty="0">
                                <a:effectLst/>
                                <a:latin typeface="Times New Roman" panose="02020603050405020304" pitchFamily="18" charset="0"/>
                                <a:ea typeface="宋体" charset="-122"/>
                                <a:cs typeface="Times New Roman" panose="02020603050405020304" pitchFamily="18" charset="0"/>
                                <a:sym typeface="Symbol" pitchFamily="18" charset="2"/>
                              </a:rPr>
                              <m:t>{</m:t>
                            </m:r>
                            <m:r>
                              <m:rPr>
                                <m:nor/>
                              </m:rPr>
                              <a:rPr lang="en-US" altLang="zh-CN" sz="2000" i="1" dirty="0">
                                <a:effectLst/>
                                <a:latin typeface="Times New Roman" panose="02020603050405020304" pitchFamily="18" charset="0"/>
                                <a:ea typeface="宋体" charset="-122"/>
                                <a:cs typeface="Times New Roman" panose="02020603050405020304" pitchFamily="18" charset="0"/>
                                <a:sym typeface="Symbol" pitchFamily="18" charset="2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en-US" altLang="zh-CN" sz="2000" i="1" baseline="-25000" dirty="0">
                                <a:effectLst/>
                                <a:latin typeface="Times New Roman" panose="02020603050405020304" pitchFamily="18" charset="0"/>
                                <a:ea typeface="宋体" charset="-122"/>
                                <a:cs typeface="Times New Roman" panose="02020603050405020304" pitchFamily="18" charset="0"/>
                                <a:sym typeface="Symbol" pitchFamily="18" charset="2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altLang="zh-CN" sz="2000" dirty="0">
                                <a:effectLst/>
                                <a:latin typeface="Times New Roman" panose="02020603050405020304" pitchFamily="18" charset="0"/>
                                <a:ea typeface="宋体" charset="-122"/>
                                <a:cs typeface="Times New Roman" panose="02020603050405020304" pitchFamily="18" charset="0"/>
                                <a:sym typeface="Symbol" pitchFamily="18" charset="2"/>
                              </a:rPr>
                              <m:t>  </m:t>
                            </m:r>
                            <m:r>
                              <m:rPr>
                                <m:nor/>
                              </m:rPr>
                              <a:rPr lang="en-US" altLang="zh-CN" sz="2000" i="1" dirty="0">
                                <a:effectLst/>
                                <a:latin typeface="Times New Roman" panose="02020603050405020304" pitchFamily="18" charset="0"/>
                                <a:ea typeface="宋体" charset="-122"/>
                                <a:cs typeface="Times New Roman" panose="02020603050405020304" pitchFamily="18" charset="0"/>
                                <a:sym typeface="Symbol" pitchFamily="18" charset="2"/>
                              </a:rPr>
                              <m:t>k</m:t>
                            </m:r>
                            <m:r>
                              <m:rPr>
                                <m:nor/>
                              </m:rPr>
                              <a:rPr lang="en-US" altLang="zh-CN" sz="2000" dirty="0">
                                <a:effectLst/>
                                <a:latin typeface="Times New Roman" panose="02020603050405020304" pitchFamily="18" charset="0"/>
                                <a:ea typeface="宋体" charset="-122"/>
                                <a:cs typeface="Times New Roman" panose="02020603050405020304" pitchFamily="18" charset="0"/>
                                <a:sym typeface="Symbol" pitchFamily="18" charset="2"/>
                              </a:rPr>
                              <m:t>}</m:t>
                            </m:r>
                          </m:e>
                        </m:nary>
                      </m:e>
                    </m:d>
                  </m:oMath>
                </a14:m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i="1" dirty="0">
                                <a:effectLst/>
                                <a:latin typeface="Cambria Math" panose="02040503050406030204" pitchFamily="18" charset="0"/>
                                <a:ea typeface="宋体" charset="-122"/>
                                <a:cs typeface="Times New Roman" panose="020206030504050203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000" i="1" dirty="0">
                                    <a:effectLst/>
                                    <a:latin typeface="Cambria Math" panose="02040503050406030204" pitchFamily="18" charset="0"/>
                                    <a:ea typeface="宋体" charset="-122"/>
                                    <a:cs typeface="Times New Roman" panose="020206030504050203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 dirty="0">
                                    <a:effectLst/>
                                    <a:latin typeface="Cambria Math" panose="02040503050406030204" pitchFamily="18" charset="0"/>
                                    <a:ea typeface="宋体" charset="-122"/>
                                    <a:cs typeface="Times New Roman" panose="02020603050405020304" pitchFamily="18" charset="0"/>
                                    <a:sym typeface="Symbol" pitchFamily="18" charset="2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altLang="zh-CN" sz="2000" i="1" dirty="0">
                                    <a:effectLst/>
                                    <a:latin typeface="Cambria Math" panose="02040503050406030204" pitchFamily="18" charset="0"/>
                                    <a:ea typeface="宋体" charset="-122"/>
                                    <a:cs typeface="Times New Roman" panose="02020603050405020304" pitchFamily="18" charset="0"/>
                                    <a:sym typeface="Symbol" pitchFamily="18" charset="2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000" b="0" i="1" dirty="0" smtClean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  <a:sym typeface="Symbol" pitchFamily="18" charset="2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Comic Sans MS" pitchFamily="66" charset="0"/>
                    <a:ea typeface="宋体" charset="-122"/>
                    <a:cs typeface="Times New Roman" panose="02020603050405020304" pitchFamily="18" charset="0"/>
                  </a:rPr>
                  <a:t>    if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p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 1/2</a:t>
                </a:r>
                <a:endParaRPr lang="en-US" altLang="zh-CN" sz="2000" dirty="0"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5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685800"/>
                <a:ext cx="8307388" cy="3868738"/>
              </a:xfrm>
              <a:blipFill>
                <a:blip r:embed="rId2"/>
                <a:stretch>
                  <a:fillRect l="-73" t="-946" r="-12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19">
            <a:extLst>
              <a:ext uri="{FF2B5EF4-FFF2-40B4-BE49-F238E27FC236}">
                <a16:creationId xmlns:a16="http://schemas.microsoft.com/office/drawing/2014/main" id="{DC56551E-BECE-4995-8C92-577B835D9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52" y="3572032"/>
            <a:ext cx="6475142" cy="90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53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85800"/>
            <a:ext cx="8307388" cy="3868738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zh-CN" sz="2200" dirty="0">
                <a:latin typeface="Comic Sans MS" pitchFamily="66" charset="0"/>
                <a:ea typeface="宋体" charset="-122"/>
              </a:rPr>
              <a:t>Integer RW (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is integer) can be modeled as a MC. Might have overshoot when crossing a threshold, analysis will be much harder. </a:t>
            </a:r>
          </a:p>
          <a:p>
            <a:pPr>
              <a:spcBef>
                <a:spcPts val="1200"/>
              </a:spcBef>
              <a:defRPr/>
            </a:pPr>
            <a:r>
              <a:rPr lang="en-US" altLang="zh-CN" sz="2200" dirty="0">
                <a:latin typeface="Comic Sans MS" pitchFamily="66" charset="0"/>
                <a:ea typeface="宋体" charset="-122"/>
              </a:rPr>
              <a:t>Renewal processes are also special  RW where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 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is a positive. When sketching sample paths, the axes are usually reversed from RP to RW.</a:t>
            </a: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57150"/>
            <a:ext cx="8231188" cy="514350"/>
          </a:xfrm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</a:rPr>
              <a:t>Simple Radom Walk</a:t>
            </a:r>
            <a:endParaRPr lang="en-US" altLang="zh-CN" i="1" dirty="0">
              <a:effectLst/>
              <a:ea typeface="隶书" pitchFamily="49" charset="-122"/>
              <a:cs typeface="Arial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57ADE14-B3B7-41DB-87CC-FF14FACFF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794" y="3031331"/>
            <a:ext cx="579120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6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888787C-B1CC-4263-A11F-908E38F1D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394" y="2564648"/>
            <a:ext cx="4953000" cy="22192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Queueing delay in a G/G/1 queue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85800"/>
            <a:ext cx="8307388" cy="3868738"/>
          </a:xfrm>
        </p:spPr>
        <p:txBody>
          <a:bodyPr/>
          <a:lstStyle/>
          <a:p>
            <a:pPr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Let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{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;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≥ 1}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be the </a:t>
            </a:r>
            <a:r>
              <a:rPr lang="en-US" altLang="zh-CN" sz="2000" dirty="0" err="1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iid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intervals of a G/G/1 queue,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{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;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≥ 1}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be the </a:t>
            </a:r>
            <a:r>
              <a:rPr lang="en-US" altLang="zh-CN" sz="2000" dirty="0" err="1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iid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service requirements.</a:t>
            </a:r>
          </a:p>
          <a:p>
            <a:pPr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If arrival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see empty queue,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w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= 0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; if it is queued, </a:t>
            </a:r>
          </a:p>
          <a:p>
            <a:pPr marL="0" indent="0">
              <a:buNone/>
              <a:defRPr/>
            </a:pPr>
            <a:r>
              <a:rPr lang="en-US" altLang="zh-CN" sz="2000" i="1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	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+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w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=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w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−1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−1   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w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=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w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−1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−1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-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if 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−1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+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w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−1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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endParaRPr lang="en-US" altLang="zh-CN" sz="2000" i="1" baseline="-25000" dirty="0">
              <a:effectLst/>
              <a:latin typeface="Times New Roman" panose="02020603050405020304" pitchFamily="18" charset="0"/>
              <a:ea typeface="隶书" pitchFamily="49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This is true for all ample path</a:t>
            </a:r>
            <a:r>
              <a:rPr lang="zh-CN" altLang="en-US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，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so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W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= max(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W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−1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−1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–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, 0)</a:t>
            </a:r>
          </a:p>
          <a:p>
            <a:pPr marL="0" indent="0">
              <a:buNone/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    or 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W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= max(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W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−1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+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U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, 0) 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where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U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=Y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−1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–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{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W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;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≥ 1}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is a RW based on</a:t>
            </a:r>
          </a:p>
          <a:p>
            <a:pPr marL="0" indent="0">
              <a:buNone/>
              <a:defRPr/>
            </a:pP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{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U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;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≥ 1}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without max.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With the max, it looks like </a:t>
            </a:r>
          </a:p>
          <a:p>
            <a:pPr marL="0" indent="0">
              <a:buNone/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a RW, reset to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whenever</a:t>
            </a:r>
          </a:p>
          <a:p>
            <a:pPr marL="0" indent="0">
              <a:buNone/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goes negative</a:t>
            </a:r>
          </a:p>
        </p:txBody>
      </p:sp>
    </p:spTree>
    <p:extLst>
      <p:ext uri="{BB962C8B-B14F-4D97-AF65-F5344CB8AC3E}">
        <p14:creationId xmlns:p14="http://schemas.microsoft.com/office/powerpoint/2010/main" val="416527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685800"/>
                <a:ext cx="8307388" cy="3868738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altLang="zh-CN" sz="2200" dirty="0">
                    <a:latin typeface="Comic Sans MS" pitchFamily="66" charset="0"/>
                  </a:rPr>
                  <a:t>Different names for the same thing. Making decision between a set of alternatives under given observations.</a:t>
                </a:r>
              </a:p>
              <a:p>
                <a:pPr>
                  <a:spcBef>
                    <a:spcPts val="1800"/>
                  </a:spcBef>
                  <a:defRPr/>
                </a:pPr>
                <a:r>
                  <a:rPr lang="en-US" altLang="zh-CN" sz="2200" dirty="0">
                    <a:latin typeface="Comic Sans MS" pitchFamily="66" charset="0"/>
                  </a:rPr>
                  <a:t>Decisions are not necessarily correct, but we do need a criterion for making a choice.</a:t>
                </a:r>
              </a:p>
              <a:p>
                <a:pPr>
                  <a:spcBef>
                    <a:spcPts val="1800"/>
                  </a:spcBef>
                  <a:defRPr/>
                </a:pPr>
                <a:r>
                  <a:rPr lang="en-US" altLang="zh-CN" sz="2200" dirty="0">
                    <a:latin typeface="Comic Sans MS" pitchFamily="66" charset="0"/>
                  </a:rPr>
                  <a:t>A </a:t>
                </a:r>
                <a:r>
                  <a:rPr lang="en-US" altLang="zh-CN" sz="2200" dirty="0" err="1">
                    <a:latin typeface="Comic Sans MS" pitchFamily="66" charset="0"/>
                  </a:rPr>
                  <a:t>rv</a:t>
                </a:r>
                <a:r>
                  <a:rPr lang="en-US" altLang="zh-CN" sz="2200" dirty="0">
                    <a:latin typeface="Comic Sans MS" pitchFamily="66" charset="0"/>
                  </a:rPr>
                  <a:t> 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200" dirty="0">
                    <a:latin typeface="Comic Sans MS" pitchFamily="66" charset="0"/>
                  </a:rPr>
                  <a:t> (the hypothesis) with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200" dirty="0">
                    <a:latin typeface="Comic Sans MS" pitchFamily="66" charset="0"/>
                  </a:rPr>
                  <a:t> possible values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0 &amp; 1</a:t>
                </a:r>
                <a:r>
                  <a:rPr lang="en-US" altLang="zh-CN" sz="2200" dirty="0">
                    <a:latin typeface="Comic Sans MS" pitchFamily="66" charset="0"/>
                  </a:rPr>
                  <a:t>. The PMF for 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(0) = 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= 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200" dirty="0">
                    <a:latin typeface="Comic Sans MS" pitchFamily="66" charset="0"/>
                  </a:rPr>
                  <a:t>, is called the à priori probabilities of 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en-US" altLang="zh-CN" sz="2200" dirty="0">
                    <a:latin typeface="Comic Sans MS" pitchFamily="66" charset="0"/>
                  </a:rPr>
                  <a:t>.</a:t>
                </a:r>
              </a:p>
              <a:p>
                <a:pPr>
                  <a:spcBef>
                    <a:spcPts val="1800"/>
                  </a:spcBef>
                  <a:defRPr/>
                </a:pPr>
                <a:r>
                  <a:rPr lang="en-US" altLang="zh-CN" sz="2200" dirty="0">
                    <a:latin typeface="Comic Sans MS" pitchFamily="66" charset="0"/>
                  </a:rPr>
                  <a:t>Assume 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200" dirty="0">
                    <a:latin typeface="Comic Sans MS" pitchFamily="66" charset="0"/>
                  </a:rPr>
                  <a:t> </a:t>
                </a:r>
                <a:r>
                  <a:rPr lang="en-US" altLang="zh-CN" sz="2200" dirty="0" err="1">
                    <a:latin typeface="Comic Sans MS" pitchFamily="66" charset="0"/>
                  </a:rPr>
                  <a:t>iid</a:t>
                </a:r>
                <a:r>
                  <a:rPr lang="en-US" altLang="zh-CN" sz="2200" dirty="0">
                    <a:latin typeface="Comic Sans MS" pitchFamily="66" charset="0"/>
                  </a:rPr>
                  <a:t> observations, 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,... ,</a:t>
                </a:r>
                <a:r>
                  <a:rPr lang="en-US" altLang="zh-CN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2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Comic Sans MS" pitchFamily="66" charset="0"/>
                  </a:rPr>
                  <a:t>are conditional on 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200" dirty="0">
                    <a:latin typeface="Comic Sans MS" pitchFamily="66" charset="0"/>
                  </a:rPr>
                  <a:t>:</a:t>
                </a:r>
              </a:p>
              <a:p>
                <a:pPr marL="0" indent="0">
                  <a:buNone/>
                  <a:defRPr/>
                </a:pPr>
                <a:r>
                  <a:rPr lang="en-US" altLang="zh-CN" sz="22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200" i="1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200" b="1" i="1" baseline="-25000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200" b="1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2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2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( </a:t>
                </a:r>
                <a:r>
                  <a:rPr lang="en-US" altLang="zh-CN" sz="22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y </a:t>
                </a:r>
                <a:r>
                  <a:rPr lang="en-US" altLang="zh-CN" sz="22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| </a:t>
                </a:r>
                <a:r>
                  <a:rPr lang="en-US" altLang="zh-CN" sz="22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l </a:t>
                </a:r>
                <a:r>
                  <a:rPr lang="en-US" altLang="zh-CN" sz="22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ctrlPr>
                          <a:rPr lang="en-US" altLang="zh-CN" sz="2200" i="1" smtClean="0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n-US" altLang="zh-CN" sz="2200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zh-CN" sz="2200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200" b="0" i="1" smtClean="0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zh-CN" sz="22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zh-CN" sz="2200" b="1" i="1" baseline="-25000" dirty="0" smtClean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200" b="1" i="1" baseline="-40000" dirty="0" smtClean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zh-CN" sz="2200" b="1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altLang="zh-CN" sz="2200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altLang="zh-CN" sz="22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( </m:t>
                        </m:r>
                        <m:r>
                          <m:rPr>
                            <m:nor/>
                          </m:rPr>
                          <a:rPr lang="en-US" altLang="zh-CN" sz="22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200" i="1" baseline="-25000" dirty="0" smtClean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zh-CN" sz="2200" b="1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| </m:t>
                        </m:r>
                        <m:r>
                          <m:rPr>
                            <m:nor/>
                          </m:rPr>
                          <a:rPr lang="en-US" altLang="zh-CN" sz="22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altLang="zh-CN" sz="22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sz="2200" dirty="0">
                    <a:effectLst/>
                    <a:latin typeface="Comic Sans MS" panose="030F0702030302020204" pitchFamily="66" charset="0"/>
                    <a:ea typeface="隶书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2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l </a:t>
                </a:r>
                <a:r>
                  <a:rPr lang="en-US" altLang="zh-CN" sz="22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 0,1</a:t>
                </a:r>
              </a:p>
            </p:txBody>
          </p:sp>
        </mc:Choice>
        <mc:Fallback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685800"/>
                <a:ext cx="8307388" cy="3868738"/>
              </a:xfrm>
              <a:blipFill>
                <a:blip r:embed="rId2"/>
                <a:stretch>
                  <a:fillRect l="-293" t="-1420" b="-211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altLang="zh-CN" sz="3000" dirty="0"/>
              <a:t>Detection, decisions, &amp; Hypothesis Testing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159028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685800"/>
                <a:ext cx="8307388" cy="3868738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altLang="zh-CN" sz="2200" dirty="0">
                    <a:latin typeface="Comic Sans MS" pitchFamily="66" charset="0"/>
                  </a:rPr>
                  <a:t>By </a:t>
                </a:r>
                <a:r>
                  <a:rPr lang="en-US" altLang="zh-CN" sz="2200" dirty="0" err="1">
                    <a:latin typeface="Comic Sans MS" pitchFamily="66" charset="0"/>
                  </a:rPr>
                  <a:t>Baye’s</a:t>
                </a:r>
                <a:r>
                  <a:rPr lang="en-US" altLang="zh-CN" sz="2200" dirty="0">
                    <a:latin typeface="Comic Sans MS" pitchFamily="66" charset="0"/>
                  </a:rPr>
                  <a:t> Law:  </a:t>
                </a:r>
              </a:p>
              <a:p>
                <a:pPr marL="0" indent="0">
                  <a:buNone/>
                  <a:defRPr/>
                </a:pPr>
                <a:r>
                  <a:rPr lang="en-US" altLang="zh-CN" sz="22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200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Pr</a:t>
                </a:r>
                <a:r>
                  <a:rPr lang="en-US" altLang="zh-CN" sz="22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2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2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2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l </a:t>
                </a:r>
                <a:r>
                  <a:rPr lang="en-US" altLang="zh-CN" sz="22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| </a:t>
                </a:r>
                <a:r>
                  <a:rPr lang="en-US" altLang="zh-CN" sz="22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2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}=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i="1" smtClean="0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2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zh-CN" sz="2200" b="0" i="1" baseline="-25000" dirty="0" smtClean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altLang="zh-CN" sz="2200" b="0" i="1" baseline="-25000" dirty="0" smtClean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b="0" i="1" dirty="0" smtClean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zh-CN" sz="2200" b="1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200" b="1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altLang="zh-CN" sz="2200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altLang="zh-CN" sz="22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( </m:t>
                        </m:r>
                        <m:r>
                          <m:rPr>
                            <m:nor/>
                          </m:rPr>
                          <a:rPr lang="en-US" altLang="zh-CN" sz="2200" b="1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200" b="1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| </m:t>
                        </m:r>
                        <m:r>
                          <m:rPr>
                            <m:nor/>
                          </m:rPr>
                          <a:rPr lang="en-US" altLang="zh-CN" sz="22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altLang="zh-CN" sz="22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2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zh-CN" sz="2200" b="0" baseline="-25000" dirty="0" smtClean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altLang="zh-CN" sz="2200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zh-CN" sz="2200" b="1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200" b="1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altLang="zh-CN" sz="2200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altLang="zh-CN" sz="22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( </m:t>
                        </m:r>
                        <m:r>
                          <m:rPr>
                            <m:nor/>
                          </m:rPr>
                          <a:rPr lang="en-US" altLang="zh-CN" sz="2200" b="1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200" b="1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| </m:t>
                        </m:r>
                        <m:r>
                          <m:rPr>
                            <m:nor/>
                          </m:rPr>
                          <a:rPr lang="en-US" altLang="zh-CN" sz="2200" b="0" i="0" dirty="0" smtClean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altLang="zh-CN" sz="22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200" b="0" i="1" dirty="0" smtClean="0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altLang="zh-CN" sz="22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zh-CN" sz="2200" b="0" baseline="-25000" dirty="0" smtClean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200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zh-CN" sz="2200" b="1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200" b="1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altLang="zh-CN" sz="2200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altLang="zh-CN" sz="22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( </m:t>
                        </m:r>
                        <m:r>
                          <m:rPr>
                            <m:nor/>
                          </m:rPr>
                          <a:rPr lang="en-US" altLang="zh-CN" sz="2200" b="1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200" b="1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| </m:t>
                        </m:r>
                        <m:r>
                          <m:rPr>
                            <m:nor/>
                          </m:rPr>
                          <a:rPr lang="en-US" altLang="zh-CN" sz="2200" b="0" i="0" dirty="0" smtClean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2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CN" sz="2200" dirty="0">
                  <a:latin typeface="Comic Sans MS" pitchFamily="66" charset="0"/>
                </a:endParaRPr>
              </a:p>
              <a:p>
                <a:pPr marL="0" indent="0">
                  <a:buNone/>
                  <a:defRPr/>
                </a:pPr>
                <a:r>
                  <a:rPr lang="en-US" altLang="zh-CN" sz="22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</a:t>
                </a:r>
                <a:r>
                  <a:rPr lang="en-US" altLang="zh-CN" sz="22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200" b="0" i="0" smtClean="0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b="0" dirty="0" smtClean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Pr</m:t>
                        </m:r>
                        <m:r>
                          <m:rPr>
                            <m:nor/>
                          </m:rPr>
                          <a:rPr lang="en-US" altLang="zh-CN" sz="2200" b="0" dirty="0" smtClean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altLang="zh-CN" sz="2200" b="0" i="1" dirty="0" smtClean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altLang="zh-CN" sz="22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altLang="zh-CN" sz="2200" b="0" i="0" dirty="0" smtClean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altLang="zh-CN" sz="22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| </m:t>
                        </m:r>
                        <m:r>
                          <m:rPr>
                            <m:nor/>
                          </m:rPr>
                          <a:rPr lang="en-US" altLang="zh-CN" sz="2200" b="1" i="1" dirty="0" smtClean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200" b="0" i="0" dirty="0" smtClean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dirty="0" smtClean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}</m:t>
                        </m:r>
                        <m:r>
                          <m:rPr>
                            <m:nor/>
                          </m:rPr>
                          <a:rPr lang="en-US" altLang="zh-CN" sz="2200" b="0" i="0" dirty="0" smtClean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200" b="0" i="0" dirty="0" smtClean="0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Pr</m:t>
                        </m:r>
                        <m:r>
                          <m:rPr>
                            <m:nor/>
                          </m:rPr>
                          <a:rPr lang="en-US" altLang="zh-CN" sz="22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altLang="zh-CN" sz="22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altLang="zh-CN" sz="22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altLang="zh-CN" sz="2200" b="0" i="0" dirty="0" smtClean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2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| </m:t>
                        </m:r>
                        <m:r>
                          <m:rPr>
                            <m:nor/>
                          </m:rPr>
                          <a:rPr lang="en-US" altLang="zh-CN" sz="2200" b="1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2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}</m:t>
                        </m:r>
                        <m:r>
                          <m:rPr>
                            <m:nor/>
                          </m:rPr>
                          <a:rPr lang="en-US" altLang="zh-CN" sz="2200" b="0" i="0" dirty="0" smtClean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sz="22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200" b="0" i="1" smtClean="0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altLang="zh-CN" sz="22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zh-CN" sz="2200" b="0" baseline="-25000" dirty="0" smtClean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altLang="zh-CN" sz="2200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zh-CN" sz="2200" b="1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200" b="1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altLang="zh-CN" sz="2200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altLang="zh-CN" sz="22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( </m:t>
                        </m:r>
                        <m:r>
                          <m:rPr>
                            <m:nor/>
                          </m:rPr>
                          <a:rPr lang="en-US" altLang="zh-CN" sz="2200" b="1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200" b="1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| </m:t>
                        </m:r>
                        <m:r>
                          <m:rPr>
                            <m:nor/>
                          </m:rPr>
                          <a:rPr lang="en-US" altLang="zh-CN" sz="2200" b="0" dirty="0" smtClean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altLang="zh-CN" sz="2200" i="1" dirty="0" smtClean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sz="2200" b="0" i="0" dirty="0" smtClean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altLang="zh-CN" sz="2200" b="0" i="1" dirty="0" smtClean="0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altLang="zh-CN" sz="22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zh-CN" sz="2200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200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zh-CN" sz="2200" b="1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200" b="1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altLang="zh-CN" sz="2200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altLang="zh-CN" sz="22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( </m:t>
                        </m:r>
                        <m:r>
                          <m:rPr>
                            <m:nor/>
                          </m:rPr>
                          <a:rPr lang="en-US" altLang="zh-CN" sz="2200" b="1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200" b="1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| </m:t>
                        </m:r>
                        <m:r>
                          <m:rPr>
                            <m:nor/>
                          </m:rPr>
                          <a:rPr lang="en-US" altLang="zh-CN" sz="22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2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2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200" b="0" i="1" dirty="0" smtClean="0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altLang="zh-CN" sz="2200" dirty="0">
                  <a:latin typeface="Comic Sans MS" pitchFamily="66" charset="0"/>
                </a:endParaRPr>
              </a:p>
              <a:p>
                <a:pPr marL="0" indent="0">
                  <a:buNone/>
                  <a:defRPr/>
                </a:pPr>
                <a:endParaRPr lang="en-US" altLang="zh-CN" sz="2200" dirty="0">
                  <a:latin typeface="Comic Sans MS" pitchFamily="66" charset="0"/>
                </a:endParaRPr>
              </a:p>
              <a:p>
                <a:pPr>
                  <a:defRPr/>
                </a:pPr>
                <a:r>
                  <a:rPr lang="en-US" altLang="zh-CN" sz="2200" dirty="0">
                    <a:latin typeface="Comic Sans MS" pitchFamily="66" charset="0"/>
                  </a:rPr>
                  <a:t>MAP (maximize à</a:t>
                </a:r>
                <a:r>
                  <a:rPr lang="en-US" altLang="zh-CN" sz="2200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Comic Sans MS" pitchFamily="66" charset="0"/>
                  </a:rPr>
                  <a:t>posteriori probability): The correct hypothesis will maximize à</a:t>
                </a:r>
                <a:r>
                  <a:rPr lang="en-US" altLang="zh-CN" sz="2200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Comic Sans MS" pitchFamily="66" charset="0"/>
                  </a:rPr>
                  <a:t>posteriori probability </a:t>
                </a:r>
                <a:r>
                  <a:rPr lang="en-US" altLang="zh-CN" sz="2200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Pr</a:t>
                </a:r>
                <a:r>
                  <a:rPr lang="en-US" altLang="zh-CN" sz="22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2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2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2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l </a:t>
                </a:r>
                <a:r>
                  <a:rPr lang="en-US" altLang="zh-CN" sz="22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| </a:t>
                </a:r>
                <a:r>
                  <a:rPr lang="en-US" altLang="zh-CN" sz="22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2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200" dirty="0">
                    <a:latin typeface="Comic Sans MS" pitchFamily="66" charset="0"/>
                  </a:rPr>
                  <a:t>,  given observation </a:t>
                </a:r>
                <a:r>
                  <a:rPr lang="en-US" altLang="zh-CN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</a:t>
                </a:r>
                <a:r>
                  <a:rPr lang="en-US" altLang="zh-CN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200" dirty="0">
                    <a:latin typeface="Comic Sans MS" pitchFamily="66" charset="0"/>
                  </a:rPr>
                  <a:t>. </a:t>
                </a:r>
              </a:p>
            </p:txBody>
          </p:sp>
        </mc:Choice>
        <mc:Fallback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685800"/>
                <a:ext cx="8307388" cy="3868738"/>
              </a:xfrm>
              <a:blipFill>
                <a:blip r:embed="rId2"/>
                <a:stretch>
                  <a:fillRect l="-293" t="-1420" r="-26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altLang="zh-CN" sz="3000" dirty="0"/>
              <a:t>Detection, decisions, &amp; Hypothesis Testing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38616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685800"/>
                <a:ext cx="8307388" cy="3868738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altLang="zh-CN" sz="2400" dirty="0">
                    <a:latin typeface="Comic Sans MS" pitchFamily="66" charset="0"/>
                  </a:rPr>
                  <a:t>Using likelihood ratio: </a:t>
                </a:r>
                <a:r>
                  <a:rPr lang="en-US" altLang="zh-CN" sz="2400" i="1" dirty="0">
                    <a:latin typeface="Comic Sans MS" pitchFamily="66" charset="0"/>
                    <a:sym typeface="Symbol" panose="05050102010706020507" pitchFamily="18" charset="2"/>
                  </a:rPr>
                  <a:t>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𝒚</m:t>
                        </m:r>
                      </m:e>
                    </m:d>
                    <m:r>
                      <a:rPr lang="en-US" altLang="zh-CN" sz="2400" i="1">
                        <a:effectLst/>
                        <a:latin typeface="Cambria Math" panose="02040503050406030204" pitchFamily="18" charset="0"/>
                        <a:ea typeface="隶书" pitchFamily="49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altLang="zh-CN" sz="24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zh-CN" sz="2400" b="1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400" b="1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altLang="zh-CN" sz="2400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altLang="zh-CN" sz="24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( </m:t>
                        </m:r>
                        <m:r>
                          <m:rPr>
                            <m:nor/>
                          </m:rPr>
                          <a:rPr lang="en-US" altLang="zh-CN" sz="2400" b="1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400" b="1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| 0</m:t>
                        </m:r>
                        <m:r>
                          <m:rPr>
                            <m:nor/>
                          </m:rPr>
                          <a:rPr lang="en-US" altLang="zh-CN" sz="24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) </m:t>
                        </m:r>
                      </m:num>
                      <m:den>
                        <m:r>
                          <a:rPr lang="en-US" altLang="zh-CN" sz="2400" i="1" dirty="0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altLang="zh-CN" sz="24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zh-CN" sz="2400" b="1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400" b="1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altLang="zh-CN" sz="2400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altLang="zh-CN" sz="24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( </m:t>
                        </m:r>
                        <m:r>
                          <m:rPr>
                            <m:nor/>
                          </m:rPr>
                          <a:rPr lang="en-US" altLang="zh-CN" sz="2400" b="1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400" b="1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| 1</m:t>
                        </m:r>
                        <m:r>
                          <m:rPr>
                            <m:nor/>
                          </m:rPr>
                          <a:rPr lang="en-US" altLang="zh-CN" sz="24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400" i="1" dirty="0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altLang="zh-CN" sz="2400" dirty="0">
                  <a:latin typeface="Comic Sans MS" pitchFamily="66" charset="0"/>
                </a:endParaRPr>
              </a:p>
              <a:p>
                <a:pPr>
                  <a:defRPr/>
                </a:pPr>
                <a:r>
                  <a:rPr lang="en-US" altLang="zh-CN" sz="2200" dirty="0">
                    <a:latin typeface="Comic Sans MS" pitchFamily="66" charset="0"/>
                  </a:rPr>
                  <a:t>MAP rule is :</a:t>
                </a:r>
                <a:r>
                  <a:rPr lang="en-US" altLang="zh-CN" sz="2000" i="1" dirty="0">
                    <a:latin typeface="Comic Sans MS" pitchFamily="66" charset="0"/>
                    <a:sym typeface="Symbol" panose="05050102010706020507" pitchFamily="18" charset="2"/>
                  </a:rPr>
                  <a:t>	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zh-CN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ĥ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0;</a:t>
                </a:r>
              </a:p>
              <a:p>
                <a:pPr marL="0" indent="0">
                  <a:buNone/>
                  <a:defRPr/>
                </a:pPr>
                <a:r>
                  <a:rPr lang="en-US" altLang="zh-CN" sz="2000" i="1" dirty="0">
                    <a:latin typeface="Comic Sans MS" pitchFamily="66" charset="0"/>
                    <a:sym typeface="Symbol" panose="05050102010706020507" pitchFamily="18" charset="2"/>
                  </a:rPr>
                  <a:t>			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𝒚</m:t>
                        </m:r>
                      </m:e>
                    </m:d>
                    <m:r>
                      <a:rPr lang="en-US" altLang="zh-CN" sz="2000" b="1" i="1" smtClean="0">
                        <a:effectLst/>
                        <a:latin typeface="Cambria Math" panose="02040503050406030204" pitchFamily="18" charset="0"/>
                        <a:ea typeface="隶书" pitchFamily="49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zh-CN" sz="2200" dirty="0">
                    <a:latin typeface="Comic Sans MS" pitchFamily="66" charset="0"/>
                    <a:sym typeface="Symbol" panose="05050102010706020507" pitchFamily="18" charset="2"/>
                  </a:rPr>
                  <a:t>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zh-CN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zh-CN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ĥ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1;</a:t>
                </a:r>
                <a:endParaRPr lang="en-US" altLang="zh-CN" sz="2200" dirty="0">
                  <a:latin typeface="Comic Sans MS" pitchFamily="66" charset="0"/>
                </a:endParaRPr>
              </a:p>
              <a:p>
                <a:pPr>
                  <a:defRPr/>
                </a:pPr>
                <a:r>
                  <a:rPr lang="en-US" altLang="zh-CN" sz="2200" dirty="0">
                    <a:latin typeface="Comic Sans MS" pitchFamily="66" charset="0"/>
                  </a:rPr>
                  <a:t>Many rules compare </a:t>
                </a:r>
                <a:r>
                  <a:rPr lang="en-US" altLang="zh-CN" sz="2400" i="1" dirty="0">
                    <a:latin typeface="Comic Sans MS" pitchFamily="66" charset="0"/>
                    <a:sym typeface="Symbol" panose="05050102010706020507" pitchFamily="18" charset="2"/>
                  </a:rPr>
                  <a:t>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altLang="zh-CN" sz="2200" dirty="0">
                    <a:latin typeface="Comic Sans MS" pitchFamily="66" charset="0"/>
                  </a:rPr>
                  <a:t> with a threshold </a:t>
                </a:r>
                <a:r>
                  <a:rPr lang="el-GR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that is  </a:t>
                </a:r>
                <a:r>
                  <a:rPr lang="en-US" altLang="zh-CN" sz="2200" dirty="0">
                    <a:latin typeface="Comic Sans MS" pitchFamily="66" charset="0"/>
                  </a:rPr>
                  <a:t>independent of </a:t>
                </a:r>
                <a:r>
                  <a:rPr lang="en-US" altLang="zh-CN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200" dirty="0">
                    <a:latin typeface="Comic Sans MS" pitchFamily="66" charset="0"/>
                  </a:rPr>
                  <a:t>. </a:t>
                </a:r>
              </a:p>
              <a:p>
                <a:pPr marL="0" indent="0">
                  <a:buNone/>
                  <a:defRPr/>
                </a:pP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l-GR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 : </a:t>
                </a:r>
                <a:r>
                  <a:rPr lang="en-US" altLang="zh-CN" sz="2200" dirty="0">
                    <a:latin typeface="Comic Sans MS" pitchFamily="66" charset="0"/>
                  </a:rPr>
                  <a:t>ML (MAP where 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zh-CN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Comic Sans MS" pitchFamily="66" charset="0"/>
                  </a:rPr>
                  <a:t>)</a:t>
                </a:r>
              </a:p>
            </p:txBody>
          </p:sp>
        </mc:Choice>
        <mc:Fallback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685800"/>
                <a:ext cx="8307388" cy="3868738"/>
              </a:xfrm>
              <a:blipFill>
                <a:blip r:embed="rId2"/>
                <a:stretch>
                  <a:fillRect l="-4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altLang="zh-CN" sz="3000" dirty="0"/>
              <a:t>Detection, decisions, &amp; Hypothesis Testing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304707260"/>
      </p:ext>
    </p:extLst>
  </p:cSld>
  <p:clrMapOvr>
    <a:masterClrMapping/>
  </p:clrMapOvr>
</p:sld>
</file>

<file path=ppt/theme/theme1.xml><?xml version="1.0" encoding="utf-8"?>
<a:theme xmlns:a="http://schemas.openxmlformats.org/drawingml/2006/main" name="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4_Str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隶书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隶书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34104</TotalTime>
  <Words>926</Words>
  <Application>Microsoft Office PowerPoint</Application>
  <PresentationFormat>自定义</PresentationFormat>
  <Paragraphs>78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隶书</vt:lpstr>
      <vt:lpstr>宋体</vt:lpstr>
      <vt:lpstr>Arial</vt:lpstr>
      <vt:lpstr>Calibri</vt:lpstr>
      <vt:lpstr>Cambria Math</vt:lpstr>
      <vt:lpstr>Comic Sans MS</vt:lpstr>
      <vt:lpstr>Euclid Symbol</vt:lpstr>
      <vt:lpstr>Symbol</vt:lpstr>
      <vt:lpstr>Times New Roman</vt:lpstr>
      <vt:lpstr>Wingdings</vt:lpstr>
      <vt:lpstr>4_Stream</vt:lpstr>
      <vt:lpstr>Discrete Stochastic Processes</vt:lpstr>
      <vt:lpstr>RANDOM WALKS, LARGE DEVIATIONS, AND MARTINGALES</vt:lpstr>
      <vt:lpstr>PowerPoint 演示文稿</vt:lpstr>
      <vt:lpstr>Simple Radom Walk</vt:lpstr>
      <vt:lpstr>Simple Radom Walk</vt:lpstr>
      <vt:lpstr>Queueing delay in a G/G/1 queue</vt:lpstr>
      <vt:lpstr>Detection, decisions, &amp; Hypothesis Testing</vt:lpstr>
      <vt:lpstr>Detection, decisions, &amp; Hypothesis Testing</vt:lpstr>
      <vt:lpstr>Detection, decisions, &amp; Hypothesis Testing</vt:lpstr>
      <vt:lpstr>Detection, decisions, &amp; Hypothesis Testing</vt:lpstr>
    </vt:vector>
  </TitlesOfParts>
  <Company>UCONN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 Variables</dc:title>
  <dc:creator>HuskyPC</dc:creator>
  <cp:lastModifiedBy>ie</cp:lastModifiedBy>
  <cp:revision>535</cp:revision>
  <cp:lastPrinted>2020-11-28T10:14:12Z</cp:lastPrinted>
  <dcterms:created xsi:type="dcterms:W3CDTF">2005-09-08T13:49:50Z</dcterms:created>
  <dcterms:modified xsi:type="dcterms:W3CDTF">2020-12-13T09:44:56Z</dcterms:modified>
</cp:coreProperties>
</file>