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3" r:id="rId3"/>
    <p:sldId id="330" r:id="rId4"/>
    <p:sldId id="352" r:id="rId5"/>
    <p:sldId id="325" r:id="rId6"/>
    <p:sldId id="355" r:id="rId7"/>
    <p:sldId id="332" r:id="rId8"/>
    <p:sldId id="353" r:id="rId9"/>
    <p:sldId id="357" r:id="rId10"/>
    <p:sldId id="377" r:id="rId11"/>
    <p:sldId id="378" r:id="rId12"/>
    <p:sldId id="380" r:id="rId13"/>
    <p:sldId id="379" r:id="rId14"/>
    <p:sldId id="381" r:id="rId15"/>
    <p:sldId id="382" r:id="rId16"/>
    <p:sldId id="383" r:id="rId17"/>
    <p:sldId id="384" r:id="rId18"/>
    <p:sldId id="398" r:id="rId19"/>
    <p:sldId id="399" r:id="rId20"/>
    <p:sldId id="400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</p:sldIdLst>
  <p:sldSz cx="9145588" cy="514826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BAB"/>
    <a:srgbClr val="66FF66"/>
    <a:srgbClr val="808080"/>
    <a:srgbClr val="FFFF00"/>
    <a:srgbClr val="000046"/>
    <a:srgbClr val="00005C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1" autoAdjust="0"/>
    <p:restoredTop sz="93427" autoAdjust="0"/>
  </p:normalViewPr>
  <p:slideViewPr>
    <p:cSldViewPr>
      <p:cViewPr varScale="1">
        <p:scale>
          <a:sx n="100" d="100"/>
          <a:sy n="100" d="100"/>
        </p:scale>
        <p:origin x="78" y="234"/>
      </p:cViewPr>
      <p:guideLst>
        <p:guide orient="horz" pos="162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A50BA385-1055-4B8A-9F06-DA1AA3E9B1A5}" type="datetimeFigureOut">
              <a:rPr lang="zh-CN" altLang="en-US"/>
              <a:pPr>
                <a:defRPr/>
              </a:pPr>
              <a:t>2020/11/18</a:t>
            </a:fld>
            <a:endParaRPr lang="en-US" altLang="zh-CN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DD262F31-33D1-4D6C-AC8F-1FE51B1F5B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E0838C7F-FAB2-44F2-B671-C309B4BEEA63}" type="datetimeFigureOut">
              <a:rPr lang="zh-CN" altLang="en-US"/>
              <a:pPr>
                <a:defRPr/>
              </a:pPr>
              <a:t>2020/11/18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721D10FF-AF90-4AE1-BB43-3D556B5992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lvl="1" eaLnBrk="1" hangingPunct="1"/>
            <a:endParaRPr lang="en-US" altLang="zh-CN">
              <a:sym typeface="Symbol" pitchFamily="18" charset="2"/>
            </a:endParaRPr>
          </a:p>
          <a:p>
            <a:pPr lvl="1" eaLnBrk="1" hangingPunct="1"/>
            <a:r>
              <a:rPr lang="en-US" altLang="zh-CN">
                <a:sym typeface="Symbol" pitchFamily="18" charset="2"/>
              </a:rPr>
              <a:t>The last is ho-hum but useful for limits.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US" altLang="zh-CN">
                <a:sym typeface="Symbol" pitchFamily="18" charset="2"/>
              </a:rPr>
              <a:t>Nonevent sample is weird, usually ignorable.</a:t>
            </a:r>
          </a:p>
          <a:p>
            <a:pPr lvl="1" eaLnBrk="1" hangingPunct="1"/>
            <a:endParaRPr lang="en-US" altLang="zh-CN">
              <a:sym typeface="Symbol" pitchFamily="18" charset="2"/>
            </a:endParaRPr>
          </a:p>
          <a:p>
            <a:pPr lvl="1" eaLnBrk="1" hangingPunct="1"/>
            <a:r>
              <a:rPr lang="en-US" altLang="zh-CN">
                <a:sym typeface="Symbol" pitchFamily="18" charset="2"/>
              </a:rPr>
              <a:t>The last is ho-hum but useful for limits.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/>
          <a:lstStyle>
            <a:lvl1pPr>
              <a:defRPr sz="6000">
                <a:solidFill>
                  <a:schemeClr val="hlink"/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691063"/>
            <a:ext cx="2133600" cy="357187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6F08D824-79D6-4030-8838-2874A7894EBB}" type="datetime1">
              <a:rPr lang="zh-CN" altLang="en-US"/>
              <a:pPr>
                <a:defRPr/>
              </a:pPr>
              <a:t>2020/11/18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4788" y="4695825"/>
            <a:ext cx="2133600" cy="357188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隶书" pitchFamily="49" charset="-122"/>
              </a:defRPr>
            </a:lvl1pPr>
          </a:lstStyle>
          <a:p>
            <a:pPr>
              <a:defRPr/>
            </a:pPr>
            <a:fld id="{0BDB65BD-1BC6-4EEB-9A07-75E91B9A86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4E60759B50C1BE296BEE457837439B9"/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12188" y="57150"/>
            <a:ext cx="49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chool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5563" y="57150"/>
            <a:ext cx="47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410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6"/>
            </a:gs>
            <a:gs pos="50000">
              <a:srgbClr val="000020"/>
            </a:gs>
            <a:gs pos="100000">
              <a:srgbClr val="0000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1905000" y="4805363"/>
            <a:ext cx="5335588" cy="2286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folHlink"/>
                </a:solidFill>
                <a:ea typeface="隶书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1325"/>
            <a:ext cx="7773988" cy="1443038"/>
          </a:xfrm>
        </p:spPr>
        <p:txBody>
          <a:bodyPr/>
          <a:lstStyle/>
          <a:p>
            <a:pPr eaLnBrk="1" hangingPunct="1"/>
            <a:r>
              <a:rPr lang="en-US" altLang="zh-CN" sz="5400" dirty="0">
                <a:solidFill>
                  <a:srgbClr val="FFFF00"/>
                </a:solidFill>
                <a:effectLst/>
                <a:ea typeface="隶书" pitchFamily="49" charset="-122"/>
              </a:rPr>
              <a:t>Discrete Stochastic Processes</a:t>
            </a:r>
            <a:endParaRPr lang="en-US" altLang="zh-CN" sz="4800" dirty="0">
              <a:solidFill>
                <a:srgbClr val="FFFF00"/>
              </a:solidFill>
              <a:effectLst/>
              <a:ea typeface="隶书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6194" y="2193925"/>
            <a:ext cx="6402388" cy="1258888"/>
          </a:xfrm>
        </p:spPr>
        <p:txBody>
          <a:bodyPr/>
          <a:lstStyle/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2400" dirty="0">
                <a:solidFill>
                  <a:schemeClr val="folHlink"/>
                </a:solidFill>
                <a:latin typeface="Comic Sans MS" pitchFamily="66" charset="0"/>
                <a:ea typeface="隶书" pitchFamily="49" charset="-122"/>
              </a:rPr>
              <a:t>Lecture 05</a:t>
            </a: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24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endParaRPr lang="en-US" altLang="zh-CN" sz="1000" dirty="0">
              <a:solidFill>
                <a:schemeClr val="folHlink"/>
              </a:solidFill>
              <a:ea typeface="隶书" pitchFamily="49" charset="-122"/>
            </a:endParaRPr>
          </a:p>
          <a:p>
            <a:pPr eaLnBrk="1" hangingPunct="1">
              <a:defRPr/>
            </a:pPr>
            <a:r>
              <a:rPr lang="en-US" altLang="zh-CN" sz="1000" dirty="0">
                <a:solidFill>
                  <a:schemeClr val="folHlink"/>
                </a:solidFill>
                <a:ea typeface="隶书" pitchFamily="49" charset="-122"/>
              </a:rPr>
              <a:t>________________________________________________________________________________________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rgbClr val="482D75"/>
                </a:solidFill>
                <a:ea typeface="隶书" pitchFamily="49" charset="-122"/>
              </a:rPr>
              <a:t> </a:t>
            </a:r>
            <a:r>
              <a:rPr lang="en-US" altLang="zh-CN" sz="2000" dirty="0">
                <a:solidFill>
                  <a:srgbClr val="F3FBAB"/>
                </a:solidFill>
                <a:ea typeface="隶书" pitchFamily="49" charset="-122"/>
              </a:rPr>
              <a:t>2020 Autumn         @   SDUWH  </a:t>
            </a:r>
            <a:endParaRPr lang="en-US" altLang="zh-CN" dirty="0">
              <a:solidFill>
                <a:srgbClr val="F3FBAB"/>
              </a:solidFill>
              <a:ea typeface="隶书" pitchFamily="49" charset="-122"/>
            </a:endParaRPr>
          </a:p>
        </p:txBody>
      </p:sp>
      <p:pic>
        <p:nvPicPr>
          <p:cNvPr id="6147" name="Picture 5" descr="School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0394" y="4510088"/>
            <a:ext cx="304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SLLN vs WLLN</a:t>
            </a:r>
            <a:endParaRPr lang="zh-CN" altLang="en-US" dirty="0">
              <a:effectLst/>
              <a:ea typeface="隶书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altLang="zh-CN" sz="2000" b="1" dirty="0">
                    <a:effectLst/>
                    <a:latin typeface="Comic Sans MS" pitchFamily="66" charset="0"/>
                    <a:ea typeface="宋体" charset="-122"/>
                  </a:rPr>
                  <a:t>Theorem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: If </a:t>
                </a:r>
                <a:r>
                  <a:rPr lang="en-US" altLang="zh-CN" sz="2000" dirty="0" err="1">
                    <a:effectLst/>
                    <a:latin typeface="Comic Sans MS" pitchFamily="66" charset="0"/>
                    <a:ea typeface="宋体" charset="-122"/>
                  </a:rPr>
                  <a:t>rvs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{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satisfy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𝑛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nary>
                    <m:r>
                      <a:rPr lang="en-US" altLang="zh-CN" sz="2000" i="1" baseline="-25000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  <a:sym typeface="Euclid 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|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| ] &lt;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,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	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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) = 0}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1 .</a:t>
                </a:r>
              </a:p>
              <a:p>
                <a:pPr marL="358775" indent="-358775">
                  <a:buNone/>
                  <a:defRPr/>
                </a:pPr>
                <a:r>
                  <a:rPr lang="en-US" altLang="zh-CN" sz="2000" dirty="0">
                    <a:effectLst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𝑛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nary>
                    <m:r>
                      <a:rPr lang="en-US" altLang="zh-CN" sz="2000" i="1" baseline="-25000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  <a:sym typeface="Euclid 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|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| ] &lt;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means that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𝑛</m:t>
                        </m:r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nary>
                    <m:r>
                      <a:rPr lang="en-US" altLang="zh-CN" sz="2000" i="1" baseline="-25000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  <a:sym typeface="Euclid Symbol" panose="05050102010706020507" pitchFamily="18" charset="2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|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| ]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 0,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which is  much stronger than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|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| ]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= 0.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    Usefulness of this theorem depends on choice of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, ...</a:t>
                </a:r>
              </a:p>
              <a:p>
                <a:pPr>
                  <a:spcBef>
                    <a:spcPts val="1800"/>
                  </a:spcBef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In general,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Z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converges to a constant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WP1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means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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Y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) =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α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57200" lvl="1" indent="0">
                  <a:buNone/>
                  <a:defRPr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Z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converges to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 err="1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iff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Z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-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α;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converges to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0.</a:t>
                </a:r>
              </a:p>
              <a:p>
                <a:pPr marL="457200" lvl="1" indent="0">
                  <a:buNone/>
                  <a:defRPr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is </a:t>
                </a:r>
                <a:r>
                  <a:rPr lang="en-US" altLang="zh-CN" sz="2000" dirty="0" err="1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iid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with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X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=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α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,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then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{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-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α;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is </a:t>
                </a:r>
                <a:r>
                  <a:rPr lang="en-US" altLang="zh-CN" sz="2000" dirty="0" err="1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iid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with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mean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0.</a:t>
                </a:r>
                <a:endParaRPr lang="en-US" altLang="zh-CN" sz="2000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  <a:defRPr/>
                </a:pPr>
                <a:endParaRPr lang="en-US" altLang="zh-CN" sz="2000" dirty="0">
                  <a:effectLst/>
                  <a:latin typeface="Times New Roman" panose="02020603050405020304" pitchFamily="18" charset="0"/>
                  <a:ea typeface="隶书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2"/>
                <a:stretch>
                  <a:fillRect l="-74" t="-12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5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SLLN for Renewal Processes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400" b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Theorem: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Assume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</a:t>
            </a:r>
            <a:r>
              <a:rPr lang="en-US" altLang="zh-CN" sz="2400" dirty="0">
                <a:effectLst/>
                <a:latin typeface="Comic Sans MS" pitchFamily="66" charset="0"/>
                <a:ea typeface="宋体" charset="-122"/>
              </a:rPr>
              <a:t> converge to 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</a:t>
            </a:r>
            <a:r>
              <a:rPr lang="en-US" altLang="zh-CN" sz="24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WP1,</a:t>
            </a:r>
            <a:r>
              <a:rPr lang="en-US" altLang="zh-CN" sz="24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400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&amp;</a:t>
            </a:r>
            <a:r>
              <a:rPr lang="en-US" altLang="zh-CN" sz="24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400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real value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f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)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is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altLang="zh-CN" sz="2400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continuous at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=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 ,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sym typeface="Euclid Symbol" panose="05050102010706020507" pitchFamily="18" charset="2"/>
              </a:rPr>
              <a:t>then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f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);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</a:t>
            </a:r>
            <a:r>
              <a:rPr lang="en-US" altLang="zh-CN" sz="2400" dirty="0">
                <a:effectLst/>
                <a:latin typeface="Comic Sans MS" pitchFamily="66" charset="0"/>
                <a:ea typeface="宋体" charset="-122"/>
              </a:rPr>
              <a:t> converge to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f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(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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) WP1.</a:t>
            </a:r>
          </a:p>
          <a:p>
            <a:pPr>
              <a:defRPr/>
            </a:pPr>
            <a:endParaRPr lang="en-US" altLang="zh-CN" sz="20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400050">
              <a:spcBef>
                <a:spcPts val="0"/>
              </a:spcBef>
              <a:defRPr/>
            </a:pP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Eg. If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f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 = 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for constant 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and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converges to 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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then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U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+ </a:t>
            </a:r>
            <a:r>
              <a:rPr lang="en-US" altLang="zh-CN" sz="2400" i="1" dirty="0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converges to </a:t>
            </a:r>
            <a:r>
              <a:rPr lang="en-US" altLang="zh-CN" sz="2400" i="1" dirty="0" err="1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</a:p>
          <a:p>
            <a:pPr marL="400050">
              <a:defRPr/>
            </a:pPr>
            <a:endParaRPr lang="en-US" altLang="zh-CN" sz="24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00050">
              <a:defRPr/>
            </a:pPr>
            <a:r>
              <a:rPr lang="en-US" altLang="zh-CN" sz="24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Eg.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1/4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for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0,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&amp;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0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converges to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0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WP1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then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converges to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(0)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</a:p>
          <a:p>
            <a:pPr marL="400050">
              <a:defRPr/>
            </a:pPr>
            <a:endParaRPr lang="en-US" altLang="zh-CN" sz="20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b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Theorem: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If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</a:t>
            </a:r>
            <a:r>
              <a:rPr lang="en-US" altLang="zh-CN" sz="20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WP1,</a:t>
            </a:r>
            <a:r>
              <a:rPr lang="en-US" altLang="zh-CN" sz="20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&amp;</a:t>
            </a:r>
            <a:r>
              <a:rPr lang="en-US" altLang="zh-CN" sz="2000" i="1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)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is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  <a:sym typeface="Euclid Symbol" panose="05050102010706020507" pitchFamily="18" charset="2"/>
              </a:rPr>
              <a:t>continuous at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=</a:t>
            </a:r>
            <a:r>
              <a:rPr lang="en-US" altLang="zh-CN" sz="2000" i="1" dirty="0">
                <a:effectLst/>
                <a:latin typeface="Symbol" panose="05050102010706020507" pitchFamily="18" charset="2"/>
                <a:ea typeface="宋体" charset="-122"/>
                <a:sym typeface="Euclid Symbol" panose="05050102010706020507" pitchFamily="18" charset="2"/>
              </a:rPr>
              <a:t> ,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sym typeface="Euclid Symbol" panose="05050102010706020507" pitchFamily="18" charset="2"/>
              </a:rPr>
              <a:t>then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Z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=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) WP1.</a:t>
            </a:r>
            <a:endParaRPr lang="en-US" altLang="zh-CN" sz="2000" i="1" baseline="-2500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For renewal process, each inter-renewal interval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is positive and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[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] &gt;0,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then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[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] &gt;0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. Thus SLLN applies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              	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}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 </a:t>
            </a:r>
            <a:endParaRPr lang="en-US" altLang="zh-CN" sz="2000" dirty="0">
              <a:latin typeface="Comic Sans MS" pitchFamily="66" charset="0"/>
              <a:ea typeface="宋体" charset="-122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itchFamily="66" charset="0"/>
                <a:ea typeface="宋体" charset="-122"/>
                <a:cs typeface="Times New Roman" panose="02020603050405020304" pitchFamily="18" charset="0"/>
              </a:rPr>
              <a:t>        Using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) =1/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,   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=1/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}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 </a:t>
            </a:r>
          </a:p>
          <a:p>
            <a:pPr>
              <a:defRPr/>
            </a:pPr>
            <a:r>
              <a:rPr lang="en-US" altLang="zh-CN" sz="2000" b="1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Theorem: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For a renewal process with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&lt; </a:t>
            </a:r>
            <a:r>
              <a:rPr lang="en-US" altLang="zh-CN" sz="2000" dirty="0">
                <a:effectLst/>
                <a:latin typeface="Symbol" panose="05050102010706020507" pitchFamily="18" charset="2"/>
                <a:ea typeface="隶书" pitchFamily="49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endParaRPr lang="en-US" altLang="zh-CN" sz="20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indent="0">
              <a:buNone/>
              <a:defRPr/>
            </a:pP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 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}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</a:p>
          <a:p>
            <a:pPr marL="0" indent="0">
              <a:buNone/>
              <a:defRPr/>
            </a:pP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&amp;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go through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the same set of values.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n-US" altLang="zh-CN" sz="20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9313B-1099-4EF0-B840-6723A657880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 dirty="0">
                <a:effectLst/>
                <a:ea typeface="隶书" pitchFamily="49" charset="-122"/>
              </a:rPr>
              <a:t>SLLN for Renewal Processes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1FA32D-3B3B-4C7A-A8A5-6221E2AA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286" y="3107531"/>
            <a:ext cx="4421508" cy="15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SLLN for Renewal Processes</a:t>
            </a:r>
            <a:endParaRPr lang="en-US" altLang="zh-CN" dirty="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&amp;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go through the same set of values,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WP1.</a:t>
            </a:r>
          </a:p>
          <a:p>
            <a:pPr marL="0" indent="0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Note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)+1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&amp; 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also go through the same set of values,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)+1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			 =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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+1)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			 =1/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WP1.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Since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)/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is between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</a:t>
            </a:r>
            <a:r>
              <a:rPr lang="en-US" altLang="zh-CN" sz="20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and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)+1 </a:t>
            </a:r>
            <a:r>
              <a:rPr lang="en-US" altLang="zh-CN" sz="2000" dirty="0"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with the same limit,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t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=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1/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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X 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WP1.</a:t>
            </a:r>
          </a:p>
          <a:p>
            <a:pPr marL="0" indent="0">
              <a:buNone/>
              <a:defRPr/>
            </a:pPr>
            <a:endParaRPr lang="en-US" altLang="zh-CN" sz="2000" dirty="0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3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Central limit theorem (CLT) for Renewals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&lt;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;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+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s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0.5</a:t>
                </a:r>
                <a:endParaRPr lang="en-US" altLang="zh-CN" sz="2000" baseline="30000" dirty="0">
                  <a:effectLst/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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;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-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s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0.5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1.5</a:t>
                </a: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ie.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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-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s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0.5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1.5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),     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 -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baseline="30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0.5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000" baseline="30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 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;</a:t>
                </a: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so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baseline="30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0.5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zh-CN" sz="2000" i="1" baseline="-25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zh-CN" sz="2000" baseline="30000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1.5</m:t>
                        </m:r>
                      </m:den>
                    </m:f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 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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1-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 = 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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(-</a:t>
                </a:r>
                <a:r>
                  <a:rPr lang="en-US" altLang="zh-CN" sz="2000" i="1" dirty="0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;</a:t>
                </a:r>
              </a:p>
              <a:p>
                <a:pPr marL="0" indent="0">
                  <a:buNone/>
                  <a:defRPr/>
                </a:pPr>
                <a:endParaRPr lang="en-US" altLang="zh-CN" sz="900" dirty="0">
                  <a:effectLst/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  ~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zh-CN" sz="2000" b="0" i="1" baseline="-25000" dirty="0" smtClean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000" b="0" i="1" baseline="-25000" dirty="0" smtClean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),</a:t>
                </a: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ea typeface="宋体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zh-CN" sz="2000" i="1" baseline="-25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CN" sz="2000" i="1" dirty="0" err="1">
                    <a:effectLst/>
                    <a:latin typeface="Symbol" panose="05050102010706020507" pitchFamily="18" charset="2"/>
                    <a:ea typeface="宋体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ea typeface="宋体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000" i="1" baseline="-25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000" baseline="30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0.5</m:t>
                    </m:r>
                    <m:r>
                      <m:rPr>
                        <m:nor/>
                      </m:rPr>
                      <a:rPr lang="en-US" altLang="zh-CN" sz="2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m:rPr>
                        <m:nor/>
                      </m:rPr>
                      <a:rPr lang="en-US" altLang="zh-CN" sz="2000" i="1" dirty="0">
                        <a:effectLst/>
                        <a:latin typeface="Symbol" panose="05050102010706020507" pitchFamily="18" charset="2"/>
                        <a:ea typeface="宋体" charset="-122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altLang="zh-CN" sz="2000" i="1" baseline="-25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000" baseline="30000" dirty="0">
                        <a:effectLst/>
                        <a:latin typeface="Times New Roman" panose="02020603050405020304" pitchFamily="18" charset="0"/>
                        <a:ea typeface="宋体" charset="-122"/>
                        <a:cs typeface="Times New Roman" panose="02020603050405020304" pitchFamily="18" charset="0"/>
                      </a:rPr>
                      <m:t>1.5</m:t>
                    </m:r>
                  </m:oMath>
                </a14:m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880" t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589E81F-AD3B-43A6-8A42-05564B9F8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2" y="2907760"/>
            <a:ext cx="4232845" cy="18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Time-average Residual Life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b="1" dirty="0">
                    <a:latin typeface="Comic Sans MS" pitchFamily="66" charset="0"/>
                    <a:ea typeface="宋体" charset="-122"/>
                  </a:rPr>
                  <a:t>Def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: The residual life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of a renewal process at time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the remaining time until the next renewal,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S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)+1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–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  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Similar to Waiting Time in the queue; also a reward function of sample path at time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Y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is a random process with the time-average value is </a:t>
                </a:r>
              </a:p>
              <a:p>
                <a:pPr marL="0" indent="0">
                  <a:spcBef>
                    <a:spcPts val="0"/>
                  </a:spcBef>
                  <a:buNone/>
                  <a:defRPr/>
                </a:pPr>
                <a:r>
                  <a:rPr lang="en-US" altLang="zh-CN" sz="2000" dirty="0">
                    <a:effectLst/>
                    <a:ea typeface="宋体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 b="0" i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altLang="zh-CN" sz="200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nary>
                  </m:oMath>
                </a14:m>
                <a:r>
                  <a:rPr lang="en-US" altLang="zh-CN" sz="2000" i="1" dirty="0">
                    <a:latin typeface="Comic Sans MS" pitchFamily="66" charset="0"/>
                    <a:ea typeface="宋体" charset="-122"/>
                    <a:sym typeface="Symbol" panose="05050102010706020507" pitchFamily="18" charset="2"/>
                  </a:rPr>
                  <a:t> .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(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dirty="0"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starts at each arrival. </a:t>
                </a:r>
              </a:p>
              <a:p>
                <a:pPr marL="0" indent="0">
                  <a:spcBef>
                    <a:spcPts val="1800"/>
                  </a:spcBef>
                  <a:buNone/>
                  <a:defRPr/>
                </a:pPr>
                <a:r>
                  <a:rPr lang="en-US" altLang="zh-CN" sz="20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The time average of given function: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ea typeface="宋体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b="0" i="1" baseline="-25000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000" b="0" i="1" baseline="30000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0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0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2000" b="0" i="1" baseline="-25000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000" b="0" i="1" dirty="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0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zh-CN" sz="2000" b="0" i="1" dirty="0" smtClean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0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sz="20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nary>
                  </m:oMath>
                </a14:m>
                <a:r>
                  <a:rPr lang="en-US" altLang="zh-CN" sz="2000" i="1" dirty="0">
                    <a:latin typeface="Comic Sans MS" pitchFamily="66" charset="0"/>
                    <a:ea typeface="宋体" charset="-122"/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2"/>
                <a:stretch>
                  <a:fillRect l="-807" t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9F211ECA-DF72-417E-BBE8-0D339E13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295" y="2574131"/>
            <a:ext cx="356969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C383076-5D4D-4967-A310-1E8DB8AEA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33" r="12843"/>
          <a:stretch/>
        </p:blipFill>
        <p:spPr>
          <a:xfrm>
            <a:off x="3999706" y="2726531"/>
            <a:ext cx="4840288" cy="2015309"/>
          </a:xfrm>
          <a:prstGeom prst="rect">
            <a:avLst/>
          </a:prstGeom>
        </p:spPr>
      </p:pic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</a:rPr>
              <a:t>Jordan form</a:t>
            </a:r>
            <a:endParaRPr lang="en-US" altLang="zh-CN" sz="3200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 baseline="-25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baseline="30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</m:t>
                    </m:r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trlPr>
                          <a:rPr lang="en-US" altLang="zh-CN" sz="22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2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200" i="1" dirty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𝑌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zh-CN" sz="2200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latin typeface="Symbol" panose="05050102010706020507" pitchFamily="18" charset="2"/>
                            <a:ea typeface="宋体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nary>
                    <m:r>
                      <a:rPr lang="en-US" altLang="zh-CN" sz="2200" i="1" dirty="0"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</m:t>
                    </m:r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 baseline="-25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baseline="30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</m:oMath>
                </a14:m>
                <a:endParaRPr lang="en-US" altLang="zh-CN" sz="22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2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t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200" dirty="0">
                    <a:effectLst/>
                    <a:ea typeface="宋体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2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 baseline="-25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200" i="1" baseline="30000" dirty="0"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nary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t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𝑋</m:t>
                            </m:r>
                            <m:r>
                              <a:rPr lang="en-US" altLang="zh-CN" sz="2200" i="1" baseline="-25000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200" i="1" baseline="30000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nary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effectLst/>
                            <a:latin typeface="Times New Roman" panose="02020603050405020304" pitchFamily="18" charset="0"/>
                            <a:ea typeface="宋体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b="0" i="1" baseline="3000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2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Comic Sans MS" pitchFamily="66" charset="0"/>
                    <a:ea typeface="宋体" charset="-122"/>
                  </a:rPr>
                  <a:t>   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WP1.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2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TA </a:t>
                </a:r>
                <a:r>
                  <a:rPr lang="en-US" altLang="zh-CN" sz="22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2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2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t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2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trlPr>
                              <a:rPr lang="en-US" altLang="zh-CN" sz="2200" i="1" dirty="0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200" i="1" dirty="0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200" i="1" dirty="0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zh-CN" sz="2200" i="1" dirty="0">
                                <a:latin typeface="Cambria Math" panose="020405030504060302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𝑌</m:t>
                            </m:r>
                            <m:r>
                              <m:rPr>
                                <m:nor/>
                              </m:rPr>
                              <a:rPr lang="en-US" altLang="zh-CN" sz="2200" dirty="0"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m:rPr>
                                <m:nor/>
                              </m:rPr>
                              <a:rPr lang="en-US" altLang="zh-CN" sz="2200" i="1" dirty="0">
                                <a:latin typeface="Symbol" panose="05050102010706020507" pitchFamily="18" charset="2"/>
                                <a:ea typeface="宋体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altLang="zh-CN" sz="2200" dirty="0"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altLang="zh-CN" sz="2200" i="1" dirty="0">
                                <a:latin typeface="Times New Roman" panose="02020603050405020304" pitchFamily="18" charset="0"/>
                                <a:ea typeface="宋体" charset="-122"/>
                                <a:cs typeface="Times New Roman" panose="02020603050405020304" pitchFamily="18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altLang="zh-CN" sz="2200" i="1" dirty="0">
                                <a:latin typeface="Symbol" panose="05050102010706020507" pitchFamily="18" charset="2"/>
                                <a:ea typeface="宋体" charset="-122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</m:nary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 baseline="3000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altLang="zh-CN" sz="2200" i="1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zh-CN" sz="2200" dirty="0">
                    <a:latin typeface="Comic Sans MS" pitchFamily="66" charset="0"/>
                    <a:ea typeface="宋体" charset="-122"/>
                  </a:rPr>
                  <a:t>   </a:t>
                </a:r>
                <a:r>
                  <a:rPr lang="en-US" altLang="zh-CN" sz="22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WP1.</a:t>
                </a:r>
              </a:p>
              <a:p>
                <a:pPr marL="0" indent="0">
                  <a:spcBef>
                    <a:spcPts val="1200"/>
                  </a:spcBef>
                  <a:buNone/>
                  <a:defRPr/>
                </a:pPr>
                <a:endParaRPr lang="en-US" altLang="zh-CN" sz="2200" dirty="0"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307388" cy="3868738"/>
              </a:xfrm>
              <a:blipFill>
                <a:blip r:embed="rId3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63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E69E67A-AB70-4D9B-B945-1BD59BE0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31914"/>
            <a:ext cx="4953794" cy="2530549"/>
          </a:xfrm>
          <a:prstGeom prst="rect">
            <a:avLst/>
          </a:prstGeom>
        </p:spPr>
      </p:pic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Rewards for Markov Chains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noFill/>
            </p:spPr>
            <p:txBody>
              <a:bodyPr/>
              <a:lstStyle/>
              <a:p>
                <a:pPr marL="0" lvl="1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When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is deterministic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TA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]/2;</a:t>
                </a:r>
              </a:p>
              <a:p>
                <a:pPr marL="0" lvl="1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When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is exponential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4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TA </a:t>
                </a:r>
                <a:r>
                  <a:rPr lang="en-US" altLang="zh-CN" sz="24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CN" sz="2400" i="1">
                        <a:effectLst/>
                        <a:latin typeface="Cambria Math" panose="02040503050406030204" pitchFamily="18" charset="0"/>
                        <a:ea typeface="宋体" charset="-122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];</a:t>
                </a:r>
              </a:p>
              <a:p>
                <a:pPr marL="0" lvl="1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The expected duration </a:t>
                </a:r>
              </a:p>
              <a:p>
                <a:pPr marL="0" lvl="1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between long </a:t>
                </a:r>
              </a:p>
              <a:p>
                <a:pPr marL="0" lvl="1" indent="0">
                  <a:spcBef>
                    <a:spcPts val="1200"/>
                  </a:spcBef>
                  <a:buNone/>
                  <a:defRPr/>
                </a:pP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intervals is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≈ 1</a:t>
                </a:r>
                <a:r>
                  <a:rPr lang="en-US" altLang="zh-CN" sz="2400" dirty="0"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800"/>
                <a:ext cx="8154194" cy="4062413"/>
              </a:xfrm>
              <a:blipFill>
                <a:blip r:embed="rId3"/>
                <a:stretch>
                  <a:fillRect l="-1196" t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5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Time-average Residual life</a:t>
            </a:r>
            <a:endParaRPr lang="zh-CN" altLang="en-US" dirty="0">
              <a:effectLst/>
              <a:ea typeface="隶书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/>
            <p:txBody>
              <a:bodyPr/>
              <a:lstStyle/>
              <a:p>
                <a:pPr marL="400050">
                  <a:defRPr/>
                </a:pP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More Example: </a:t>
                </a:r>
              </a:p>
              <a:p>
                <a:pPr marL="57150" indent="0">
                  <a:buNone/>
                  <a:defRPr/>
                </a:pP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         Age: 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Z</a:t>
                </a:r>
                <a:r>
                  <a:rPr lang="en-US" altLang="zh-CN" sz="24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)=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-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S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A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)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  </a:t>
                </a:r>
                <a:r>
                  <a:rPr lang="zh-CN" altLang="en-US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；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	      </a:t>
                </a:r>
                <a:r>
                  <a:rPr lang="zh-CN" altLang="en-US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 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Duration: 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D</a:t>
                </a:r>
                <a:r>
                  <a:rPr lang="en-US" altLang="zh-CN" sz="24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)=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S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A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)+1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 -</a:t>
                </a:r>
                <a:r>
                  <a:rPr lang="en-US" altLang="zh-CN" sz="2400" i="1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 S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A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(</a:t>
                </a:r>
                <a:r>
                  <a:rPr lang="en-US" altLang="zh-CN" sz="2400" i="1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t</a:t>
                </a:r>
                <a:r>
                  <a:rPr lang="en-US" altLang="zh-CN" sz="2400" baseline="-25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)</a:t>
                </a:r>
                <a:r>
                  <a:rPr lang="en-US" altLang="zh-CN" sz="2400" dirty="0">
                    <a:effectLst/>
                    <a:latin typeface="Comic Sans MS" panose="030F0702030302020204" pitchFamily="66" charset="0"/>
                    <a:ea typeface="宋体" charset="-122"/>
                  </a:rPr>
                  <a:t> </a:t>
                </a:r>
              </a:p>
              <a:p>
                <a:pPr marL="400050">
                  <a:defRPr/>
                </a:pPr>
                <a:endParaRPr lang="en-US" altLang="zh-CN" sz="2400" dirty="0">
                  <a:effectLst/>
                  <a:latin typeface="Comic Sans MS" panose="030F0702030302020204" pitchFamily="66" charset="0"/>
                  <a:ea typeface="宋体" charset="-122"/>
                </a:endParaRPr>
              </a:p>
              <a:p>
                <a:pPr marL="400050">
                  <a:defRPr/>
                </a:pPr>
                <a:endParaRPr lang="en-US" altLang="zh-CN" sz="2400" dirty="0">
                  <a:effectLst/>
                  <a:latin typeface="Comic Sans MS" panose="030F0702030302020204" pitchFamily="66" charset="0"/>
                  <a:ea typeface="宋体" charset="-122"/>
                </a:endParaRPr>
              </a:p>
              <a:p>
                <a:pPr marL="57150" indent="0">
                  <a:buNone/>
                  <a:defRPr/>
                </a:pPr>
                <a:endParaRPr lang="en-US" altLang="zh-CN" sz="2000" i="1" dirty="0">
                  <a:effectLst/>
                  <a:latin typeface="Cambria Math"/>
                  <a:ea typeface="宋体" charset="-122"/>
                </a:endParaRPr>
              </a:p>
              <a:p>
                <a:pPr marL="57150" indent="0">
                  <a:buNone/>
                  <a:defRPr/>
                </a:pPr>
                <a:endParaRPr lang="en-US" altLang="zh-CN" sz="2000" i="1" dirty="0">
                  <a:effectLst/>
                  <a:latin typeface="Cambria Math"/>
                  <a:ea typeface="宋体" charset="-122"/>
                </a:endParaRPr>
              </a:p>
              <a:p>
                <a:pPr marL="57150" indent="0">
                  <a:buNone/>
                  <a:defRPr/>
                </a:pPr>
                <a:endParaRPr lang="en-US" altLang="zh-CN" sz="2000" i="1" dirty="0">
                  <a:effectLst/>
                  <a:latin typeface="Cambria Math"/>
                  <a:ea typeface="宋体" charset="-122"/>
                </a:endParaRP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/>
                                <a:ea typeface="宋体" charset="-122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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zh-CN" sz="2000" b="0" i="1" smtClean="0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  <m:t>𝑍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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)</m:t>
                            </m:r>
                          </m:e>
                        </m:nary>
                      </m:e>
                    </m:func>
                    <m:r>
                      <a:rPr lang="en-US" altLang="zh-CN" sz="2000" i="1">
                        <a:effectLst/>
                        <a:latin typeface="Cambria Math"/>
                        <a:ea typeface="宋体" charset="-122"/>
                      </a:rPr>
                      <m:t>𝑑</m:t>
                    </m:r>
                    <m:r>
                      <a:rPr lang="en-US" altLang="zh-CN" sz="2000" i="1">
                        <a:effectLst/>
                        <a:latin typeface="Cambria Math"/>
                        <a:ea typeface="宋体" charset="-122"/>
                        <a:sym typeface="Symbol"/>
                      </a:rPr>
                      <m:t>= </m:t>
                    </m:r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sym typeface="Symbol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𝐸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]</m:t>
                        </m:r>
                      </m:num>
                      <m:den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2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𝐸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[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𝑋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</a:rPr>
                  <a:t>    </a:t>
                </a:r>
                <a:r>
                  <a:rPr lang="en-US" altLang="zh-CN" sz="2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WP1;         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effectLst/>
                        <a:latin typeface="Cambria Math"/>
                        <a:ea typeface="宋体" charset="-122"/>
                      </a:rPr>
                      <m:t>  </m:t>
                    </m:r>
                    <m:func>
                      <m:func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effectLst/>
                                <a:latin typeface="Cambria Math"/>
                                <a:ea typeface="宋体" charset="-122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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𝐷</m:t>
                            </m:r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</a:rPr>
                              <m:t>()</m:t>
                            </m:r>
                          </m:e>
                        </m:nary>
                      </m:e>
                    </m:func>
                    <m:r>
                      <a:rPr lang="en-US" altLang="zh-CN" sz="2000" i="1">
                        <a:effectLst/>
                        <a:latin typeface="Cambria Math"/>
                        <a:ea typeface="宋体" charset="-122"/>
                      </a:rPr>
                      <m:t>𝑑</m:t>
                    </m:r>
                    <m:r>
                      <a:rPr lang="en-US" altLang="zh-CN" sz="2000" i="1">
                        <a:effectLst/>
                        <a:latin typeface="Cambria Math"/>
                        <a:ea typeface="宋体" charset="-122"/>
                        <a:sym typeface="Symbol"/>
                      </a:rPr>
                      <m:t>= </m:t>
                    </m:r>
                    <m:f>
                      <m:fPr>
                        <m:ctrlPr>
                          <a:rPr lang="en-US" altLang="zh-CN" sz="2000" i="1">
                            <a:effectLst/>
                            <a:latin typeface="Cambria Math" panose="02040503050406030204" pitchFamily="18" charset="0"/>
                            <a:ea typeface="宋体" charset="-122"/>
                            <a:sym typeface="Symbol"/>
                          </a:rPr>
                        </m:ctrlPr>
                      </m:fPr>
                      <m:num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𝐸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CN" sz="2000" i="1">
                                <a:effectLst/>
                                <a:latin typeface="Cambria Math" panose="02040503050406030204" pitchFamily="18" charset="0"/>
                                <a:ea typeface="宋体" charset="-122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000" i="1">
                                <a:effectLst/>
                                <a:latin typeface="Cambria Math"/>
                                <a:ea typeface="宋体" charset="-122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]</m:t>
                        </m:r>
                      </m:num>
                      <m:den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𝐸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[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𝑋</m:t>
                        </m:r>
                        <m:r>
                          <a:rPr lang="en-US" altLang="zh-CN" sz="2000" i="1">
                            <a:effectLst/>
                            <a:latin typeface="Cambria Math"/>
                            <a:ea typeface="宋体" charset="-122"/>
                            <a:sym typeface="Symbol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</a:rPr>
                  <a:t>    </a:t>
                </a:r>
                <a:r>
                  <a:rPr lang="en-US" altLang="zh-CN" sz="2000" dirty="0">
                    <a:effectLst/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WP1</a:t>
                </a:r>
              </a:p>
              <a:p>
                <a:pPr marL="57150" indent="0">
                  <a:buNone/>
                  <a:defRPr/>
                </a:pPr>
                <a:endParaRPr lang="en-US" altLang="zh-CN" sz="2400" dirty="0">
                  <a:effectLst/>
                  <a:latin typeface="Times New Roman" pitchFamily="18" charset="0"/>
                  <a:ea typeface="宋体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blipFill>
                <a:blip r:embed="rId2"/>
                <a:stretch>
                  <a:fillRect t="-12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4" y="1976960"/>
            <a:ext cx="3196431" cy="146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94" y="1964531"/>
            <a:ext cx="3124200" cy="144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Time-averages for renewal rewards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00050">
              <a:spcAft>
                <a:spcPts val="1200"/>
              </a:spcAft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Residual life, age, and duration are examples of rewards of renewal processes. The reward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is restricted to be a function of the inter-renewal period containing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In simplest form, is a function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),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))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</a:t>
            </a:r>
          </a:p>
          <a:p>
            <a:pPr marL="400050"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The time-averaged R(t) of sample path is the analog to residual life starting with the 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r>
              <a:rPr lang="en-US" altLang="zh-CN" sz="2200" i="1" baseline="30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th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inter-renewal interval.</a:t>
            </a:r>
          </a:p>
          <a:p>
            <a:pPr marL="400050"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00050"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00050">
              <a:defRPr/>
            </a:pP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2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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= 0 </a:t>
            </a:r>
            <a:r>
              <a:rPr lang="en-US" altLang="zh-CN" sz="22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with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=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 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;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             </a:t>
            </a:r>
            <a:r>
              <a:rPr lang="en-US" altLang="zh-CN" sz="22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For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  <a:sym typeface="Symbol"/>
              </a:rPr>
              <a:t>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,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Z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 = 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 – S</a:t>
            </a:r>
            <a:r>
              <a:rPr lang="en-US" altLang="zh-CN" sz="2200" i="1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r>
              <a:rPr lang="en-US" altLang="zh-CN" sz="2200" baseline="-250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-1</a:t>
            </a:r>
            <a:r>
              <a:rPr lang="en-US" altLang="zh-CN" sz="2200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;</a:t>
            </a:r>
            <a:r>
              <a:rPr lang="en-US" altLang="zh-CN" sz="2200" i="1" dirty="0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865658"/>
              </p:ext>
            </p:extLst>
          </p:nvPr>
        </p:nvGraphicFramePr>
        <p:xfrm>
          <a:off x="2676861" y="2853530"/>
          <a:ext cx="3318333" cy="78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1498320" imgH="355320" progId="Equation.DSMT4">
                  <p:embed/>
                </p:oleObj>
              </mc:Choice>
              <mc:Fallback>
                <p:oleObj name="Equation" r:id="rId3" imgW="1498320" imgH="355320" progId="Equation.DSMT4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861" y="2853530"/>
                        <a:ext cx="3318333" cy="78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34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Renewal Process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Arrival  vs renewal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Convergence WP1 and the SLLN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SLLN vs WLLN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Central limit theorem (CLT) for Renewals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Time average residual life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Stopping trials for stochastic processes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Wald’s equality</a:t>
            </a:r>
          </a:p>
          <a:p>
            <a:pPr>
              <a:lnSpc>
                <a:spcPct val="90000"/>
              </a:lnSpc>
            </a:pPr>
            <a:r>
              <a:rPr lang="en-US" altLang="zh-CN" sz="2700" dirty="0">
                <a:effectLst/>
                <a:latin typeface="Comic Sans MS" pitchFamily="66" charset="0"/>
                <a:ea typeface="隶书" pitchFamily="49" charset="-122"/>
              </a:rPr>
              <a:t>Stop when you’re ahead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隶书" pitchFamily="49" charset="-122"/>
                <a:cs typeface="+mn-cs"/>
              </a:rPr>
              <a:t>Information &amp; Telecommunication Engineering (0900203)  @ SDUWH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00050">
              <a:defRPr/>
            </a:pPr>
            <a:r>
              <a:rPr lang="en-US" altLang="zh-CN" sz="20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</a:t>
            </a:r>
            <a:r>
              <a:rPr lang="en-US" altLang="zh-CN" sz="20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is a function of </a:t>
            </a:r>
            <a:r>
              <a:rPr lang="en-US" altLang="zh-CN" sz="2000" i="1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n</a:t>
            </a: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400050">
              <a:defRPr/>
            </a:pPr>
            <a:endParaRPr lang="en-US" altLang="zh-CN" sz="2000" i="1" baseline="-25000" dirty="0">
              <a:effectLst/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57150" indent="0">
              <a:buNone/>
              <a:defRPr/>
            </a:pPr>
            <a:r>
              <a:rPr lang="en-US" altLang="zh-CN" sz="2000" dirty="0">
                <a:effectLst/>
                <a:latin typeface="Comic Sans MS" pitchFamily="66" charset="0"/>
                <a:ea typeface="隶书" pitchFamily="49" charset="-122"/>
                <a:cs typeface="Times New Roman" pitchFamily="18" charset="0"/>
              </a:rPr>
              <a:t>Thus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2058194" y="1018381"/>
          <a:ext cx="47593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552400" imgH="711000" progId="Equation.DSMT4">
                  <p:embed/>
                </p:oleObj>
              </mc:Choice>
              <mc:Fallback>
                <p:oleObj name="Equation" r:id="rId3" imgW="2552400" imgH="711000" progId="Equation.DSMT4">
                  <p:embed/>
                  <p:pic>
                    <p:nvPicPr>
                      <p:cNvPr id="2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194" y="1018381"/>
                        <a:ext cx="47593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1677194" y="2415381"/>
          <a:ext cx="38131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2044440" imgH="330120" progId="Equation.DSMT4">
                  <p:embed/>
                </p:oleObj>
              </mc:Choice>
              <mc:Fallback>
                <p:oleObj name="Equation" r:id="rId5" imgW="2044440" imgH="33012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194" y="2415381"/>
                        <a:ext cx="38131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753394" y="3488531"/>
          <a:ext cx="43338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2323800" imgH="431640" progId="Equation.DSMT4">
                  <p:embed/>
                </p:oleObj>
              </mc:Choice>
              <mc:Fallback>
                <p:oleObj name="Equation" r:id="rId7" imgW="2323800" imgH="43164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94" y="3488531"/>
                        <a:ext cx="43338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F576550-54DC-434E-905A-64894DFDC15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>
                <a:effectLst/>
                <a:ea typeface="隶书" pitchFamily="49" charset="-122"/>
              </a:rPr>
              <a:t>Time-averages for renewal rewards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319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154194" cy="4062413"/>
          </a:xfrm>
          <a:noFill/>
        </p:spPr>
        <p:txBody>
          <a:bodyPr/>
          <a:lstStyle/>
          <a:p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Eg.  Find the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400" baseline="30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th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moment of the Age process, </a:t>
            </a:r>
          </a:p>
          <a:p>
            <a:pPr marL="0" indent="0">
              <a:buNone/>
            </a:pP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	r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[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),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)] = 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Z</a:t>
            </a:r>
            <a:r>
              <a:rPr lang="en-US" altLang="zh-CN" sz="2400" i="1" baseline="30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effectLst/>
                <a:latin typeface="Comic Sans MS" pitchFamily="66" charset="0"/>
                <a:ea typeface="隶书" pitchFamily="49" charset="-122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79FC26-B5FF-496C-A2C0-80C0231BD47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 dirty="0">
                <a:effectLst/>
                <a:ea typeface="隶书" pitchFamily="49" charset="-122"/>
              </a:rPr>
              <a:t>Time-averages for renewal rewards</a:t>
            </a:r>
            <a:endParaRPr lang="zh-CN" altLang="en-US" kern="0" dirty="0">
              <a:effectLst/>
              <a:ea typeface="隶书" pitchFamily="49" charset="-122"/>
            </a:endParaRP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614D03D-E844-4B41-A376-E6CD1BFFB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18347"/>
              </p:ext>
            </p:extLst>
          </p:nvPr>
        </p:nvGraphicFramePr>
        <p:xfrm>
          <a:off x="1412081" y="1772443"/>
          <a:ext cx="5827713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3124080" imgH="1206360" progId="Equation.DSMT4">
                  <p:embed/>
                </p:oleObj>
              </mc:Choice>
              <mc:Fallback>
                <p:oleObj name="Equation" r:id="rId3" imgW="3124080" imgH="120636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081" y="1772443"/>
                        <a:ext cx="5827713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89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sz="3200" dirty="0">
                <a:effectLst/>
                <a:ea typeface="隶书" pitchFamily="49" charset="-122"/>
                <a:cs typeface="Arial" charset="0"/>
              </a:rPr>
              <a:t>Stopping trials for stochastic processes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Range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(0,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important to initial segment. Since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becomes a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rv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which is a function of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τ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≤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},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we have to be careful. Now consider only discrete-time processes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 1}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Let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be a positive integer </a:t>
            </a: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rv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describing the time when 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 1}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is stopped. </a:t>
            </a:r>
          </a:p>
          <a:p>
            <a:pPr lvl="1"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At trial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, observe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18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then make a decision that whether to stop or not. If we stop,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)=1; </a:t>
            </a:r>
          </a:p>
          <a:p>
            <a:pPr lvl="1"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At trial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(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if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 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), observe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18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then make a decision. </a:t>
            </a:r>
          </a:p>
          <a:p>
            <a:pPr marL="457200" lvl="1" indent="0">
              <a:buNone/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If stop,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)=2;</a:t>
            </a:r>
            <a:endParaRPr lang="en-US" altLang="zh-CN" sz="18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At trial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(if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1, 2 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), observe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18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then make a. If stop,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)=3;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…</a:t>
            </a:r>
          </a:p>
          <a:p>
            <a:pPr lvl="1"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At each trial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(if no stopping occurs), </a:t>
            </a:r>
            <a:r>
              <a:rPr lang="en-US" altLang="zh-CN" sz="18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18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 </a:t>
            </a:r>
            <a:r>
              <a:rPr lang="en-US" altLang="zh-CN" sz="1800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)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is observed,</a:t>
            </a:r>
          </a:p>
          <a:p>
            <a:pPr marL="457200" lvl="1" indent="0">
              <a:buNone/>
              <a:defRPr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    if stop,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1800" i="1" dirty="0">
                <a:effectLst/>
                <a:latin typeface="Symbol" panose="05050102010706020507" pitchFamily="18" charset="2"/>
                <a:ea typeface="宋体" charset="-122"/>
                <a:cs typeface="Times New Roman" panose="02020603050405020304" pitchFamily="18" charset="0"/>
              </a:rPr>
              <a:t>w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)=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307043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400" b="1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Def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: A stopping trial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for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≥1},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a positive integer </a:t>
            </a:r>
            <a:r>
              <a:rPr lang="en-US" altLang="zh-CN" sz="24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rv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such that for each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 1,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the indicator </a:t>
            </a:r>
            <a:r>
              <a:rPr lang="en-US" altLang="zh-CN" sz="24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 </a:t>
            </a:r>
            <a:r>
              <a:rPr lang="en-US" altLang="zh-CN" sz="24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function of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 ,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}.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000" dirty="0">
                <a:latin typeface="Comic Sans MS" panose="030F0702030302020204" pitchFamily="66" charset="0"/>
              </a:rPr>
              <a:t>Now visualize ‘conducting’ successive trials on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,...}</a:t>
            </a:r>
            <a:r>
              <a:rPr lang="en-US" altLang="zh-CN" sz="2000" dirty="0">
                <a:latin typeface="Comic Sans MS" panose="030F0702030302020204" pitchFamily="66" charset="0"/>
              </a:rPr>
              <a:t> until some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000" dirty="0">
                <a:latin typeface="Comic Sans MS" panose="030F0702030302020204" pitchFamily="66" charset="0"/>
              </a:rPr>
              <a:t>at which the event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altLang="zh-CN" sz="2000" dirty="0">
                <a:latin typeface="Comic Sans MS" panose="030F0702030302020204" pitchFamily="66" charset="0"/>
              </a:rPr>
              <a:t>occurs. It is simpler to keep observing trials after the stopping trial. 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000" dirty="0">
                <a:latin typeface="Comic Sans MS" panose="030F0702030302020204" pitchFamily="66" charset="0"/>
              </a:rPr>
              <a:t>Since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latin typeface="Comic Sans MS" panose="030F0702030302020204" pitchFamily="66" charset="0"/>
              </a:rPr>
              <a:t> is a (possibly defective) </a:t>
            </a:r>
            <a:r>
              <a:rPr lang="en-US" altLang="zh-CN" sz="2000" dirty="0" err="1">
                <a:latin typeface="Comic Sans MS" panose="030F0702030302020204" pitchFamily="66" charset="0"/>
              </a:rPr>
              <a:t>rv</a:t>
            </a:r>
            <a:r>
              <a:rPr lang="en-US" altLang="zh-CN" sz="2000" dirty="0">
                <a:latin typeface="Comic Sans MS" panose="030F0702030302020204" pitchFamily="66" charset="0"/>
              </a:rPr>
              <a:t>, the events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1}, {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=2},... </a:t>
            </a:r>
            <a:r>
              <a:rPr lang="en-US" altLang="zh-CN" sz="2000" dirty="0">
                <a:latin typeface="Comic Sans MS" panose="030F0702030302020204" pitchFamily="66" charset="0"/>
              </a:rPr>
              <a:t>are disjoint. </a:t>
            </a:r>
            <a:endParaRPr lang="en-US" altLang="zh-CN" sz="20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dirty="0">
                <a:latin typeface="Comic Sans MS" pitchFamily="66" charset="0"/>
                <a:ea typeface="宋体" charset="-122"/>
              </a:rPr>
              <a:t>Examples: Gambler gambles until broke; Flipping until 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10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 heads successively appear; Observe successive renewals until </a:t>
            </a:r>
            <a:r>
              <a:rPr lang="en-US" altLang="zh-CN" sz="20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 100</a:t>
            </a:r>
            <a:r>
              <a:rPr lang="en-US" altLang="zh-CN" sz="2000" dirty="0">
                <a:latin typeface="Comic Sans MS" pitchFamily="66" charset="0"/>
                <a:ea typeface="宋体" charset="-122"/>
              </a:rPr>
              <a:t>.</a:t>
            </a:r>
          </a:p>
          <a:p>
            <a:endParaRPr lang="zh-CN" altLang="en-US" sz="2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5358E96-3D73-445D-A3DB-36513CFF54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sz="3200" kern="0">
                <a:effectLst/>
                <a:ea typeface="隶书" pitchFamily="49" charset="-122"/>
                <a:cs typeface="Arial" charset="0"/>
              </a:rPr>
              <a:t>Stopping trials for stochastic processes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4A97AEC-44A9-4A08-9409-915DF5311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94" y="2450306"/>
            <a:ext cx="3238500" cy="2333625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Suppose the </a:t>
            </a:r>
            <a:r>
              <a:rPr lang="en-US" altLang="zh-CN" sz="2200" dirty="0" err="1">
                <a:latin typeface="Comic Sans MS" pitchFamily="66" charset="0"/>
                <a:ea typeface="宋体" charset="-122"/>
              </a:rPr>
              <a:t>rv’s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in a process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≥1}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have a finite number of possible sample values. Then any (possibly defective) stopping trial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can be represented as a rooted tree where the trial at which each sample path stops is represented by a terminal node.</a:t>
            </a:r>
          </a:p>
          <a:p>
            <a:pPr>
              <a:defRPr/>
            </a:pPr>
            <a:endParaRPr lang="en-US" altLang="zh-CN" sz="2200" dirty="0">
              <a:latin typeface="Comic Sans MS" pitchFamily="66" charset="0"/>
              <a:ea typeface="宋体" charset="-122"/>
            </a:endParaRPr>
          </a:p>
          <a:p>
            <a:pPr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Eg. </a:t>
            </a:r>
            <a:r>
              <a:rPr lang="en-US" altLang="zh-CN" sz="2200" i="1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 is binary and stopping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    occurs when the pattern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zh-CN" sz="2200" dirty="0">
                <a:latin typeface="Comic Sans MS" pitchFamily="66" charset="0"/>
                <a:ea typeface="宋体" charset="-122"/>
              </a:rPr>
              <a:t>    </a:t>
            </a:r>
            <a:r>
              <a:rPr lang="en-US" altLang="zh-CN" sz="2200" dirty="0"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(1, 0) </a:t>
            </a:r>
            <a:r>
              <a:rPr lang="en-US" altLang="zh-CN" sz="2200" dirty="0">
                <a:latin typeface="Comic Sans MS" pitchFamily="66" charset="0"/>
                <a:ea typeface="宋体" charset="-122"/>
              </a:rPr>
              <a:t>first occurs. </a:t>
            </a:r>
            <a:endParaRPr lang="zh-CN" altLang="en-US" sz="220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C80F05-42BA-4E41-A672-4FC88615D87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sz="3200" kern="0">
                <a:effectLst/>
                <a:ea typeface="隶书" pitchFamily="49" charset="-122"/>
                <a:cs typeface="Arial" charset="0"/>
              </a:rPr>
              <a:t>Stopping trials for stochastic processes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8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r>
              <a:rPr lang="en-US" altLang="zh-CN" sz="2200" b="1" dirty="0">
                <a:latin typeface="Comic Sans MS" panose="030F0702030302020204" pitchFamily="66" charset="0"/>
              </a:rPr>
              <a:t>Theorem:</a:t>
            </a:r>
            <a:r>
              <a:rPr lang="en-US" altLang="zh-CN" sz="2200" dirty="0">
                <a:latin typeface="Comic Sans MS" panose="030F0702030302020204" pitchFamily="66" charset="0"/>
              </a:rPr>
              <a:t>  Let 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; </a:t>
            </a:r>
            <a:r>
              <a:rPr lang="en-US" altLang="zh-CN" sz="24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≥1} </a:t>
            </a:r>
            <a:r>
              <a:rPr lang="en-US" altLang="zh-CN" sz="2200" dirty="0">
                <a:latin typeface="Comic Sans MS" panose="030F0702030302020204" pitchFamily="66" charset="0"/>
              </a:rPr>
              <a:t> be a sequence of IID </a:t>
            </a:r>
            <a:r>
              <a:rPr lang="en-US" altLang="zh-CN" sz="2200" dirty="0" err="1">
                <a:latin typeface="Comic Sans MS" panose="030F0702030302020204" pitchFamily="66" charset="0"/>
              </a:rPr>
              <a:t>rv’s</a:t>
            </a:r>
            <a:r>
              <a:rPr lang="en-US" altLang="zh-CN" sz="2200" dirty="0">
                <a:latin typeface="Comic Sans MS" panose="030F0702030302020204" pitchFamily="66" charset="0"/>
              </a:rPr>
              <a:t>, each of mean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dirty="0">
                <a:latin typeface="Comic Sans MS" panose="030F0702030302020204" pitchFamily="66" charset="0"/>
              </a:rPr>
              <a:t>. If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Comic Sans MS" panose="030F0702030302020204" pitchFamily="66" charset="0"/>
              </a:rPr>
              <a:t>is a stopping trial &amp;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&lt; ∞</a:t>
            </a:r>
            <a:r>
              <a:rPr lang="en-US" altLang="zh-CN" sz="2200" dirty="0">
                <a:latin typeface="Comic Sans MS" panose="030F0702030302020204" pitchFamily="66" charset="0"/>
              </a:rPr>
              <a:t>, then the sum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··· +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</a:rPr>
              <a:t>at the stopping trial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Comic Sans MS" panose="030F0702030302020204" pitchFamily="66" charset="0"/>
              </a:rPr>
              <a:t> satisfies</a:t>
            </a:r>
          </a:p>
          <a:p>
            <a:pPr marL="0" indent="0">
              <a:buNone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E[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 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altLang="zh-CN" sz="2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Proof: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≥1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≥2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+···+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+··· </a:t>
            </a:r>
          </a:p>
          <a:p>
            <a:pPr marL="0" indent="0">
              <a:buNone/>
            </a:pP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 marL="0" indent="0">
              <a:buNone/>
            </a:pP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Essence of the proof is to show: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are independent. Since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1-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 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is also a function of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Now 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}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are IID,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is independent of </a:t>
            </a:r>
            <a:r>
              <a:rPr lang="en-US" altLang="zh-CN" sz="22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of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But </a:t>
            </a:r>
            <a:r>
              <a:rPr lang="en-US" altLang="zh-CN" sz="24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4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is certainly not independent of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nor 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etc.</a:t>
            </a:r>
            <a:endParaRPr lang="zh-CN" altLang="en-US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Wald’s equality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9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Given that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</a:rPr>
              <a:t>(i.e., that stopping has not occurred before trial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Comic Sans MS" panose="030F0702030302020204" pitchFamily="66" charset="0"/>
              </a:rPr>
              <a:t>), the trial at which stopping occurs depends on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</a:rPr>
              <a:t>, but whether or not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Comic Sans MS" panose="030F0702030302020204" pitchFamily="66" charset="0"/>
              </a:rPr>
              <a:t> occurs depends only on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 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  <a:defRPr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=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 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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Euclid Math Two" panose="02050601010101010101" pitchFamily="18" charset="2"/>
                <a:ea typeface="宋体" charset="-122"/>
                <a:cs typeface="Times New Roman" panose="02020603050405020304" pitchFamily="18" charset="0"/>
              </a:rPr>
              <a:t>I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200" dirty="0">
                <a:latin typeface="Comic Sans MS" panose="030F0702030302020204" pitchFamily="66" charset="0"/>
                <a:cs typeface="Times New Roman" panose="02020603050405020304" pitchFamily="18" charset="0"/>
              </a:rPr>
              <a:t>		##</a:t>
            </a:r>
          </a:p>
          <a:p>
            <a:pPr marL="0" indent="0">
              <a:buNone/>
              <a:defRPr/>
            </a:pPr>
            <a:endParaRPr lang="en-US" altLang="zh-CN" sz="2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In many applications, this gives us one equation in two quantities neither of which is known. Frequently,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2200" dirty="0">
                <a:latin typeface="Comic Sans MS" panose="030F0702030302020204" pitchFamily="66" charset="0"/>
              </a:rPr>
              <a:t>is easy to find and this solves for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B06F668-F683-42E4-861D-96D7607606A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Wald’s equality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886200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Consider tossing a coin with head probability of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 </a:t>
            </a:r>
            <a:r>
              <a:rPr lang="en-US" altLang="zh-CN" sz="2200" dirty="0">
                <a:latin typeface="Comic Sans MS" panose="030F0702030302020204" pitchFamily="66" charset="0"/>
              </a:rPr>
              <a:t>is bet on each toss and you win on heads, lose on tails. You stop when your winnings reach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If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1/2</a:t>
            </a:r>
            <a:r>
              <a:rPr lang="en-US" altLang="zh-CN" sz="2200" dirty="0">
                <a:latin typeface="Comic Sans MS" panose="030F0702030302020204" pitchFamily="66" charset="0"/>
              </a:rPr>
              <a:t>, your winnings (WITHOUT stopping) would grow without bound, so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Comic Sans MS" panose="030F0702030302020204" pitchFamily="66" charset="0"/>
              </a:rPr>
              <a:t>must be a </a:t>
            </a:r>
            <a:r>
              <a:rPr lang="en-US" altLang="zh-CN" sz="2200" dirty="0" err="1">
                <a:latin typeface="Comic Sans MS" panose="030F0702030302020204" pitchFamily="66" charset="0"/>
              </a:rPr>
              <a:t>rv</a:t>
            </a:r>
            <a:r>
              <a:rPr lang="en-US" altLang="zh-CN" sz="2200" dirty="0">
                <a:latin typeface="Comic Sans MS" panose="030F0702030302020204" pitchFamily="66" charset="0"/>
              </a:rPr>
              <a:t> where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 WP1</a:t>
            </a:r>
            <a:r>
              <a:rPr lang="en-US" altLang="zh-CN" sz="2200" dirty="0">
                <a:latin typeface="Comic Sans MS" panose="030F0702030302020204" pitchFamily="66" charset="0"/>
              </a:rPr>
              <a:t>, so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]=1. </a:t>
            </a:r>
            <a:r>
              <a:rPr lang="en-US" altLang="zh-CN" sz="2200" dirty="0">
                <a:latin typeface="Comic Sans MS" panose="030F0702030302020204" pitchFamily="66" charset="0"/>
              </a:rPr>
              <a:t>Thus,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1/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1/(2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zh-CN" sz="2200" dirty="0">
                <a:latin typeface="Comic Sans MS" panose="030F0702030302020204" pitchFamily="66" charset="0"/>
              </a:rPr>
              <a:t> . 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Note that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 </a:t>
            </a:r>
            <a:r>
              <a:rPr lang="en-US" altLang="zh-CN" sz="2200" dirty="0">
                <a:latin typeface="Comic Sans MS" panose="030F0702030302020204" pitchFamily="66" charset="0"/>
              </a:rPr>
              <a:t>with probability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. If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en-US" altLang="zh-CN" sz="2200" dirty="0">
                <a:latin typeface="Comic Sans MS" panose="030F0702030302020204" pitchFamily="66" charset="0"/>
              </a:rPr>
              <a:t>, i.e., if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−1</a:t>
            </a:r>
            <a:r>
              <a:rPr lang="en-US" altLang="zh-CN" sz="2200" dirty="0">
                <a:latin typeface="Comic Sans MS" panose="030F0702030302020204" pitchFamily="66" charset="0"/>
              </a:rPr>
              <a:t>, then the only way to reach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altLang="zh-CN" sz="2200" dirty="0">
                <a:latin typeface="Comic Sans MS" panose="030F0702030302020204" pitchFamily="66" charset="0"/>
              </a:rPr>
              <a:t> is to go from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−1 </a:t>
            </a:r>
            <a:r>
              <a:rPr lang="en-US" altLang="zh-CN" sz="2200" dirty="0">
                <a:latin typeface="Comic Sans MS" panose="030F0702030302020204" pitchFamily="66" charset="0"/>
              </a:rPr>
              <a:t>to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en-US" altLang="zh-CN" sz="2200" dirty="0">
                <a:latin typeface="Comic Sans MS" panose="030F0702030302020204" pitchFamily="66" charset="0"/>
              </a:rPr>
              <a:t> for some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 (requiring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steps on average);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more steps on average then gets to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Thus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1+2(1 −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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1/(2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7975F1E-F8C1-4ABE-9EF7-60E9CE6EF482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Stop when you’re ahead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2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Next consider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1/2</a:t>
            </a:r>
            <a:r>
              <a:rPr lang="en-US" altLang="zh-CN" sz="2200" dirty="0">
                <a:latin typeface="Comic Sans MS" panose="030F0702030302020204" pitchFamily="66" charset="0"/>
              </a:rPr>
              <a:t>. It is still possible to win and stop (</a:t>
            </a:r>
            <a:r>
              <a:rPr lang="en-US" altLang="zh-CN" sz="2200" dirty="0" err="1">
                <a:latin typeface="Comic Sans MS" panose="030F0702030302020204" pitchFamily="66" charset="0"/>
              </a:rPr>
              <a:t>eg</a:t>
            </a:r>
            <a:r>
              <a:rPr lang="en-US" altLang="zh-CN" sz="2200" dirty="0">
                <a:latin typeface="Comic Sans MS" panose="030F0702030302020204" pitchFamily="66" charset="0"/>
              </a:rPr>
              <a:t>,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</a:t>
            </a:r>
            <a:r>
              <a:rPr lang="en-US" altLang="zh-CN" sz="2200" dirty="0">
                <a:latin typeface="Comic Sans MS" panose="030F0702030302020204" pitchFamily="66" charset="0"/>
              </a:rPr>
              <a:t> with probability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 and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=3 </a:t>
            </a:r>
            <a:r>
              <a:rPr lang="en-US" altLang="zh-CN" sz="2200" dirty="0">
                <a:latin typeface="Comic Sans MS" panose="030F0702030302020204" pitchFamily="66" charset="0"/>
              </a:rPr>
              <a:t> with probability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(1−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Comic Sans MS" panose="030F0702030302020204" pitchFamily="66" charset="0"/>
              </a:rPr>
              <a:t>).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Let </a:t>
            </a:r>
            <a:r>
              <a:rPr lang="en-US" altLang="zh-CN" sz="2200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Symbol" panose="05050102010706020507" pitchFamily="18" charset="2"/>
                <a:cs typeface="Times New Roman" panose="02020603050405020304" pitchFamily="18" charset="0"/>
              </a:rPr>
              <a:t> =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200" dirty="0">
                <a:latin typeface="Symbol" panose="05050102010706020507" pitchFamily="18" charset="2"/>
                <a:cs typeface="Times New Roman" panose="02020603050405020304" pitchFamily="18" charset="0"/>
              </a:rPr>
              <a:t>}</a:t>
            </a:r>
            <a:r>
              <a:rPr lang="zh-CN" altLang="en-US" sz="2200" dirty="0">
                <a:latin typeface="Symbol" panose="05050102010706020507" pitchFamily="18" charset="2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=1} =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. Given that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</a:t>
            </a:r>
            <a:r>
              <a:rPr lang="en-US" altLang="zh-CN" sz="2200" dirty="0">
                <a:latin typeface="Comic Sans MS" panose="030F0702030302020204" pitchFamily="66" charset="0"/>
              </a:rPr>
              <a:t>, i.e., that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=−1</a:t>
            </a:r>
            <a:r>
              <a:rPr lang="en-US" altLang="zh-CN" sz="2200" dirty="0">
                <a:latin typeface="Comic Sans MS" panose="030F0702030302020204" pitchFamily="66" charset="0"/>
              </a:rPr>
              <a:t>,  the event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200" dirty="0">
                <a:latin typeface="Symbol" panose="05050102010706020507" pitchFamily="18" charset="2"/>
                <a:cs typeface="Times New Roman" panose="02020603050405020304" pitchFamily="18" charset="0"/>
              </a:rPr>
              <a:t>}</a:t>
            </a:r>
            <a:r>
              <a:rPr lang="en-US" altLang="zh-CN" sz="2200" dirty="0">
                <a:latin typeface="Comic Sans MS" panose="030F0702030302020204" pitchFamily="66" charset="0"/>
              </a:rPr>
              <a:t>requires that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</a:t>
            </a:r>
            <a:r>
              <a:rPr lang="en-US" altLang="zh-CN" sz="2200" dirty="0">
                <a:latin typeface="Comic Sans MS" panose="030F0702030302020204" pitchFamily="66" charset="0"/>
              </a:rPr>
              <a:t>for some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, and then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 </a:t>
            </a:r>
            <a:r>
              <a:rPr lang="en-US" altLang="zh-CN" sz="2200" dirty="0">
                <a:latin typeface="Comic Sans MS" panose="030F0702030302020204" pitchFamily="66" charset="0"/>
              </a:rPr>
              <a:t>for some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dirty="0">
                <a:latin typeface="Comic Sans MS" panose="030F0702030302020204" pitchFamily="66" charset="0"/>
              </a:rPr>
              <a:t>. These are independent events of probability </a:t>
            </a:r>
            <a:r>
              <a:rPr lang="en-US" altLang="zh-CN" sz="2200" i="1" dirty="0">
                <a:latin typeface="Symbol" panose="05050102010706020507" pitchFamily="18" charset="2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, so </a:t>
            </a:r>
            <a:r>
              <a:rPr lang="en-US" altLang="zh-CN" sz="2200" i="1" dirty="0">
                <a:latin typeface="Symbol" panose="05050102010706020507" pitchFamily="18" charset="2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+(1 −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i="1" dirty="0">
                <a:latin typeface="Symbol" panose="05050102010706020507" pitchFamily="18" charset="2"/>
              </a:rPr>
              <a:t> q </a:t>
            </a:r>
            <a:r>
              <a:rPr lang="en-US" altLang="zh-CN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</a:p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There are two solutions, </a:t>
            </a:r>
            <a:r>
              <a:rPr lang="en-US" altLang="zh-CN" sz="2200" i="1" dirty="0">
                <a:latin typeface="Symbol" panose="05050102010706020507" pitchFamily="18" charset="2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/(1 −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Comic Sans MS" panose="030F0702030302020204" pitchFamily="66" charset="0"/>
              </a:rPr>
              <a:t> and </a:t>
            </a:r>
            <a:r>
              <a:rPr lang="en-US" altLang="zh-CN" sz="2200" i="1" dirty="0">
                <a:latin typeface="Symbol" panose="05050102010706020507" pitchFamily="18" charset="2"/>
              </a:rPr>
              <a:t>q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altLang="zh-CN" sz="2200" dirty="0">
                <a:latin typeface="Comic Sans MS" panose="030F0702030302020204" pitchFamily="66" charset="0"/>
              </a:rPr>
              <a:t>, which is impossible. Thus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Comic Sans MS" panose="030F0702030302020204" pitchFamily="66" charset="0"/>
              </a:rPr>
              <a:t> is defective and Wald’s equation is inapplicable.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852B80A1-4A1C-424B-B45F-F3A7417A3F0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Stop when you’re ahead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55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BB36E2-BAB7-4C46-8830-645D38C25C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745331"/>
            <a:ext cx="8229600" cy="3717131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Finally consider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=1/2</a:t>
            </a:r>
            <a:r>
              <a:rPr lang="en-US" altLang="zh-CN" sz="2200" dirty="0">
                <a:latin typeface="Comic Sans MS" panose="030F0702030302020204" pitchFamily="66" charset="0"/>
              </a:rPr>
              <a:t>. In the limit as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 approaches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200" dirty="0">
                <a:latin typeface="Comic Sans MS" panose="030F0702030302020204" pitchFamily="66" charset="0"/>
              </a:rPr>
              <a:t> from below,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∞} =1</a:t>
            </a:r>
            <a:r>
              <a:rPr lang="en-US" altLang="zh-CN" sz="2200" dirty="0">
                <a:latin typeface="Comic Sans MS" panose="030F0702030302020204" pitchFamily="66" charset="0"/>
              </a:rPr>
              <a:t>. However, as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200" dirty="0">
                <a:latin typeface="Comic Sans MS" panose="030F0702030302020204" pitchFamily="66" charset="0"/>
              </a:rPr>
              <a:t>  approaches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en-US" altLang="zh-CN" sz="2200" dirty="0">
                <a:latin typeface="Comic Sans MS" panose="030F0702030302020204" pitchFamily="66" charset="0"/>
              </a:rPr>
              <a:t> from above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]= ∞</a:t>
            </a:r>
            <a:r>
              <a:rPr lang="en-US" altLang="zh-CN" sz="2200" dirty="0">
                <a:latin typeface="Comic Sans MS" panose="030F0702030302020204" pitchFamily="66" charset="0"/>
              </a:rPr>
              <a:t>.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Wald’s equality does not hold, and in fact does not make sense since </a:t>
            </a:r>
            <a:r>
              <a:rPr lang="en-US" altLang="zh-CN" sz="2200" i="1" dirty="0">
                <a:latin typeface="Comic Sans MS" panose="030F0702030302020204" pitchFamily="66" charset="0"/>
                <a:sym typeface="Euclid Symbol" panose="05050102010706020507" pitchFamily="18" charset="2"/>
              </a:rPr>
              <a:t></a:t>
            </a:r>
            <a:r>
              <a:rPr lang="en-US" altLang="zh-C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200" dirty="0">
                <a:latin typeface="Comic Sans MS" panose="030F0702030302020204" pitchFamily="66" charset="0"/>
              </a:rPr>
              <a:t>. However, you make your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</a:t>
            </a:r>
            <a:r>
              <a:rPr lang="en-US" altLang="zh-CN" sz="2200" dirty="0">
                <a:latin typeface="Comic Sans MS" panose="030F0702030302020204" pitchFamily="66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WP1</a:t>
            </a:r>
            <a:r>
              <a:rPr lang="en-US" altLang="zh-CN" sz="2200" dirty="0">
                <a:latin typeface="Comic Sans MS" panose="030F0702030302020204" pitchFamily="66" charset="0"/>
              </a:rPr>
              <a:t> in a fair game and can continue to repeat the same feat.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sz="2200" dirty="0">
                <a:latin typeface="Comic Sans MS" panose="030F0702030302020204" pitchFamily="66" charset="0"/>
              </a:rPr>
              <a:t>It takes an infinite time, and requires access to an infinite capital. </a:t>
            </a:r>
            <a:endParaRPr lang="zh-CN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FB4464-016A-4199-A316-E0DA36994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E1EC7FF-097F-42CF-8A56-CC4834B9A6A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b="0" dirty="0"/>
              <a:t>Stop when you’re ahead</a:t>
            </a:r>
            <a:endParaRPr lang="en-US" altLang="zh-CN" sz="3200" kern="0" dirty="0">
              <a:effectLst/>
              <a:ea typeface="隶书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5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>
            <a:extLst>
              <a:ext uri="{FF2B5EF4-FFF2-40B4-BE49-F238E27FC236}">
                <a16:creationId xmlns:a16="http://schemas.microsoft.com/office/drawing/2014/main" id="{65B224E8-E1D6-415C-A586-FAD7DF115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Arrival epochs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,...}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or arrival intervals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,...}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or counting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);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t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&gt;0}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defines </a:t>
            </a:r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Arrival Process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  <a:p>
            <a:r>
              <a:rPr lang="en-US" altLang="zh-CN" sz="2200" b="1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Renewal process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is an arrival process for which the intervals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,...}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are IID.</a:t>
            </a:r>
          </a:p>
          <a:p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Renewal processes ‘start over’ at each renewal. Intuitively, complex processes can be broken into discrete time intervals.</a:t>
            </a:r>
          </a:p>
          <a:p>
            <a:pPr defTabSz="606425"/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Renewal theory watch mainly </a:t>
            </a:r>
          </a:p>
          <a:p>
            <a:pPr marL="0" indent="0" defTabSz="606425">
              <a:spcBef>
                <a:spcPts val="0"/>
              </a:spcBef>
              <a:buNone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how many intervals occur per unit</a:t>
            </a:r>
          </a:p>
          <a:p>
            <a:pPr marL="0" indent="0" defTabSz="606425">
              <a:spcBef>
                <a:spcPts val="0"/>
              </a:spcBef>
              <a:buNone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time, laws of large numbers about</a:t>
            </a:r>
          </a:p>
          <a:p>
            <a:pPr marL="0" indent="0" defTabSz="606425">
              <a:spcBef>
                <a:spcPts val="0"/>
              </a:spcBef>
              <a:buNone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long term behavior, etc.</a:t>
            </a:r>
          </a:p>
        </p:txBody>
      </p:sp>
      <p:sp>
        <p:nvSpPr>
          <p:cNvPr id="2764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Arrival vs Renewal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grpSp>
        <p:nvGrpSpPr>
          <p:cNvPr id="27653" name="组合 20489"/>
          <p:cNvGrpSpPr>
            <a:grpSpLocks/>
          </p:cNvGrpSpPr>
          <p:nvPr/>
        </p:nvGrpSpPr>
        <p:grpSpPr bwMode="auto">
          <a:xfrm>
            <a:off x="5487194" y="3031331"/>
            <a:ext cx="3124200" cy="1676400"/>
            <a:chOff x="5715794" y="2731364"/>
            <a:chExt cx="3124200" cy="1675751"/>
          </a:xfrm>
        </p:grpSpPr>
        <p:grpSp>
          <p:nvGrpSpPr>
            <p:cNvPr id="27654" name="组合 8"/>
            <p:cNvGrpSpPr>
              <a:grpSpLocks/>
            </p:cNvGrpSpPr>
            <p:nvPr/>
          </p:nvGrpSpPr>
          <p:grpSpPr bwMode="auto">
            <a:xfrm>
              <a:off x="5715794" y="2731364"/>
              <a:ext cx="3124200" cy="1675751"/>
              <a:chOff x="2754882" y="2653203"/>
              <a:chExt cx="3002476" cy="1458452"/>
            </a:xfrm>
          </p:grpSpPr>
          <p:grpSp>
            <p:nvGrpSpPr>
              <p:cNvPr id="27657" name="组合 9"/>
              <p:cNvGrpSpPr>
                <a:grpSpLocks/>
              </p:cNvGrpSpPr>
              <p:nvPr/>
            </p:nvGrpSpPr>
            <p:grpSpPr bwMode="auto">
              <a:xfrm>
                <a:off x="2754882" y="2653203"/>
                <a:ext cx="3002476" cy="1458452"/>
                <a:chOff x="1677194" y="2606993"/>
                <a:chExt cx="2888869" cy="1329982"/>
              </a:xfrm>
            </p:grpSpPr>
            <p:cxnSp>
              <p:nvCxnSpPr>
                <p:cNvPr id="27661" name="直接连接符 13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274794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7662" name="直接箭头连接符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677194" y="2638405"/>
                  <a:ext cx="0" cy="1056752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27663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753394" y="2606993"/>
                  <a:ext cx="457200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A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(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)</a:t>
                  </a:r>
                  <a:endParaRPr lang="zh-CN" altLang="en-US" dirty="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27664" name="直接连接符 16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717131"/>
                  <a:ext cx="6096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5" name="直接连接符 17"/>
                <p:cNvCxnSpPr>
                  <a:cxnSpLocks noChangeShapeType="1"/>
                </p:cNvCxnSpPr>
                <p:nvPr/>
              </p:nvCxnSpPr>
              <p:spPr bwMode="auto">
                <a:xfrm>
                  <a:off x="2203755" y="3336131"/>
                  <a:ext cx="697626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6" name="直接连接符 18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3031331"/>
                  <a:ext cx="64770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7" name="直接连接符 19"/>
                <p:cNvCxnSpPr>
                  <a:cxnSpLocks noChangeShapeType="1"/>
                </p:cNvCxnSpPr>
                <p:nvPr/>
              </p:nvCxnSpPr>
              <p:spPr bwMode="auto">
                <a:xfrm>
                  <a:off x="3572071" y="2802731"/>
                  <a:ext cx="782611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668" name="直接连接符 20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93063" y="2993231"/>
                  <a:ext cx="0" cy="7239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7669" name="直接连接符 2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96394" y="2726531"/>
                  <a:ext cx="0" cy="609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cxnSp>
              <p:nvCxnSpPr>
                <p:cNvPr id="27670" name="直接连接符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56973" y="2802731"/>
                  <a:ext cx="0" cy="2286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2767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170415" y="3717131"/>
                  <a:ext cx="2395648" cy="219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r>
                    <a:rPr lang="en-US" altLang="zh-CN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	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  <a:sym typeface="Symbol" pitchFamily="18" charset="2"/>
                    </a:rPr>
                    <a:t>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     s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                 </a:t>
                  </a:r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t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cxnSp>
              <p:nvCxnSpPr>
                <p:cNvPr id="27672" name="直接连接符 24"/>
                <p:cNvCxnSpPr>
                  <a:cxnSpLocks noChangeShapeType="1"/>
                </p:cNvCxnSpPr>
                <p:nvPr/>
              </p:nvCxnSpPr>
              <p:spPr bwMode="auto">
                <a:xfrm>
                  <a:off x="1677194" y="3526631"/>
                  <a:ext cx="51627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27673" name="直接连接符 25"/>
                <p:cNvCxnSpPr>
                  <a:cxnSpLocks noChangeShapeType="1"/>
                </p:cNvCxnSpPr>
                <p:nvPr/>
              </p:nvCxnSpPr>
              <p:spPr bwMode="auto">
                <a:xfrm>
                  <a:off x="2193472" y="3183731"/>
                  <a:ext cx="702922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cxnSp>
              <p:nvCxnSpPr>
                <p:cNvPr id="27674" name="直接连接符 26"/>
                <p:cNvCxnSpPr>
                  <a:cxnSpLocks noChangeShapeType="1"/>
                </p:cNvCxnSpPr>
                <p:nvPr/>
              </p:nvCxnSpPr>
              <p:spPr bwMode="auto">
                <a:xfrm>
                  <a:off x="2896394" y="2878931"/>
                  <a:ext cx="67567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Dot"/>
                  <a:round/>
                  <a:headEnd type="arrow" w="med" len="med"/>
                  <a:tailEnd type="arrow" w="med" len="med"/>
                </a:ln>
              </p:spPr>
            </p:cxnSp>
            <p:sp>
              <p:nvSpPr>
                <p:cNvPr id="27675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1897630" y="3238748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1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676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2500296" y="2950206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2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677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141761" y="2641502"/>
                  <a:ext cx="295842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n-US" altLang="zh-CN" i="1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X</a:t>
                  </a:r>
                  <a:r>
                    <a:rPr lang="en-US" altLang="zh-CN" baseline="-25000">
                      <a:latin typeface="Times New Roman" pitchFamily="18" charset="0"/>
                      <a:ea typeface="隶书" pitchFamily="49" charset="-122"/>
                      <a:cs typeface="Times New Roman" pitchFamily="18" charset="0"/>
                    </a:rPr>
                    <a:t>3</a:t>
                  </a:r>
                  <a:endParaRPr lang="zh-CN" altLang="en-US" baseline="-25000">
                    <a:latin typeface="Times New Roman" pitchFamily="18" charset="0"/>
                    <a:ea typeface="隶书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658" name="椭圆 10"/>
              <p:cNvSpPr>
                <a:spLocks noChangeArrowheads="1"/>
              </p:cNvSpPr>
              <p:nvPr/>
            </p:nvSpPr>
            <p:spPr bwMode="auto">
              <a:xfrm>
                <a:off x="3267500" y="3420495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27659" name="椭圆 11"/>
              <p:cNvSpPr>
                <a:spLocks noChangeArrowheads="1"/>
              </p:cNvSpPr>
              <p:nvPr/>
            </p:nvSpPr>
            <p:spPr bwMode="auto">
              <a:xfrm>
                <a:off x="3998701" y="3091203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  <p:sp>
            <p:nvSpPr>
              <p:cNvPr id="27660" name="椭圆 12"/>
              <p:cNvSpPr>
                <a:spLocks noChangeArrowheads="1"/>
              </p:cNvSpPr>
              <p:nvPr/>
            </p:nvSpPr>
            <p:spPr bwMode="auto">
              <a:xfrm>
                <a:off x="4685047" y="2833700"/>
                <a:ext cx="57021" cy="53395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zh-CN" altLang="en-US">
                  <a:ea typeface="隶书" pitchFamily="49" charset="-122"/>
                </a:endParaRPr>
              </a:p>
            </p:txBody>
          </p:sp>
        </p:grpSp>
        <p:sp>
          <p:nvSpPr>
            <p:cNvPr id="27655" name="TextBox 40"/>
            <p:cNvSpPr txBox="1">
              <a:spLocks noChangeArrowheads="1"/>
            </p:cNvSpPr>
            <p:nvPr/>
          </p:nvSpPr>
          <p:spPr bwMode="auto">
            <a:xfrm>
              <a:off x="7583550" y="3412331"/>
              <a:ext cx="49444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A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(</a:t>
              </a:r>
              <a:r>
                <a:rPr lang="en-US" altLang="zh-CN" i="1">
                  <a:latin typeface="Times New Roman" pitchFamily="18" charset="0"/>
                  <a:ea typeface="隶书" pitchFamily="49" charset="-122"/>
                  <a:cs typeface="Times New Roman" pitchFamily="18" charset="0"/>
                  <a:sym typeface="Symbol" pitchFamily="18" charset="2"/>
                </a:rPr>
                <a:t></a:t>
              </a:r>
              <a:r>
                <a:rPr lang="en-US" altLang="zh-CN">
                  <a:latin typeface="Times New Roman" pitchFamily="18" charset="0"/>
                  <a:ea typeface="隶书" pitchFamily="49" charset="-122"/>
                  <a:cs typeface="Times New Roman" pitchFamily="18" charset="0"/>
                </a:rPr>
                <a:t>)</a:t>
              </a:r>
              <a:endParaRPr lang="zh-CN" altLang="en-US">
                <a:latin typeface="Times New Roman" pitchFamily="18" charset="0"/>
                <a:ea typeface="隶书" pitchFamily="49" charset="-122"/>
                <a:cs typeface="Times New Roman" pitchFamily="18" charset="0"/>
              </a:endParaRPr>
            </a:p>
          </p:txBody>
        </p:sp>
        <p:cxnSp>
          <p:nvCxnSpPr>
            <p:cNvPr id="27656" name="直接连接符 20488"/>
            <p:cNvCxnSpPr>
              <a:cxnSpLocks noChangeShapeType="1"/>
              <a:stCxn id="27671" idx="0"/>
            </p:cNvCxnSpPr>
            <p:nvPr/>
          </p:nvCxnSpPr>
          <p:spPr bwMode="auto">
            <a:xfrm flipH="1" flipV="1">
              <a:off x="7544593" y="3266023"/>
              <a:ext cx="1" cy="86409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Dot"/>
              <a:round/>
              <a:headEnd/>
              <a:tailEnd type="arrow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Arrival vs Renewal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0"/>
            <a:ext cx="914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>
              <a:ea typeface="隶书" pitchFamily="49" charset="-122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A799B791-FE61-49F7-BAAF-AD2C5C50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" y="685800"/>
            <a:ext cx="8231188" cy="4062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200" dirty="0" err="1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Eg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: Markov chains, for any given recurrent state, have renewals on successive visits to that state. Intervals between visits to a given recurrent state are independent.</a:t>
            </a:r>
          </a:p>
          <a:p>
            <a:pPr marL="400050" lvl="1" indent="0">
              <a:buNone/>
            </a:pPr>
            <a:endParaRPr lang="en-US" altLang="zh-CN" sz="18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 marL="400050" lvl="1" indent="0">
              <a:buNone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The expected recurrence time between visits to state </a:t>
            </a:r>
            <a:r>
              <a:rPr lang="en-US" altLang="zh-CN" sz="18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is </a:t>
            </a:r>
            <a:r>
              <a:rPr lang="en-US" altLang="zh-CN" sz="1800" b="1" i="1" dirty="0">
                <a:effectLst/>
                <a:latin typeface="Times New Roman" pitchFamily="18" charset="0"/>
                <a:ea typeface="宋体" charset="-122"/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zh-CN" sz="18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i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 , which is clearer using renewals than Markov chain. </a:t>
            </a:r>
          </a:p>
          <a:p>
            <a:pPr marL="457200" lvl="1" indent="0">
              <a:buNone/>
            </a:pPr>
            <a:endParaRPr lang="en-US" altLang="zh-CN" sz="1800" dirty="0">
              <a:effectLst/>
              <a:latin typeface="Comic Sans MS" panose="030F0702030302020204" pitchFamily="66" charset="0"/>
              <a:ea typeface="宋体" charset="-122"/>
              <a:cs typeface="Times New Roman" pitchFamily="18" charset="0"/>
              <a:sym typeface="Symbol" pitchFamily="18" charset="2"/>
            </a:endParaRP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宋体" charset="-122"/>
                <a:cs typeface="Times New Roman" pitchFamily="18" charset="0"/>
                <a:sym typeface="Symbol" pitchFamily="18" charset="2"/>
              </a:rPr>
              <a:t>The whole theory for Markov chains with a countably infinite state space will come from renewal processes.</a:t>
            </a:r>
            <a:endParaRPr lang="en-US" altLang="zh-CN" sz="1800" dirty="0">
              <a:effectLst/>
              <a:latin typeface="Times New Roman" pitchFamily="18" charset="0"/>
              <a:ea typeface="宋体" charset="-122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Arrival vs Renewal</a:t>
            </a:r>
            <a:endParaRPr lang="zh-CN" altLang="en-US" dirty="0">
              <a:effectLst/>
              <a:ea typeface="隶书" pitchFamily="49" charset="-122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154194" cy="4062413"/>
          </a:xfrm>
          <a:noFill/>
        </p:spPr>
        <p:txBody>
          <a:bodyPr/>
          <a:lstStyle/>
          <a:p>
            <a:r>
              <a:rPr lang="en-US" altLang="zh-CN" sz="2200" dirty="0" err="1">
                <a:effectLst/>
                <a:latin typeface="Comic Sans MS" pitchFamily="66" charset="0"/>
                <a:ea typeface="隶书" pitchFamily="49" charset="-122"/>
              </a:rPr>
              <a:t>Eg.</a:t>
            </a:r>
            <a:r>
              <a:rPr lang="en-US" altLang="zh-CN" sz="2200" dirty="0">
                <a:effectLst/>
                <a:latin typeface="Comic Sans MS" pitchFamily="66" charset="0"/>
                <a:ea typeface="隶书" pitchFamily="49" charset="-122"/>
              </a:rPr>
              <a:t> G/G/M queue model (AD/SD/SN)</a:t>
            </a: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Distribution types: M: exponential IID;       D: Deterministic IID; </a:t>
            </a: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		          </a:t>
            </a:r>
            <a:r>
              <a:rPr lang="en-US" altLang="zh-CN" sz="1800" dirty="0" err="1">
                <a:effectLst/>
                <a:latin typeface="Comic Sans MS" pitchFamily="66" charset="0"/>
                <a:ea typeface="隶书" pitchFamily="49" charset="-122"/>
              </a:rPr>
              <a:t>Ek</a:t>
            </a: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: Erlang with shape k; G: General IID.</a:t>
            </a:r>
          </a:p>
          <a:p>
            <a:pPr marL="457200" lvl="1" indent="0">
              <a:buNone/>
            </a:pPr>
            <a:endParaRPr lang="en-US" altLang="zh-CN" sz="1800" dirty="0">
              <a:effectLst/>
              <a:latin typeface="Comic Sans MS" pitchFamily="66" charset="0"/>
              <a:ea typeface="隶书" pitchFamily="49" charset="-122"/>
            </a:endParaRP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itchFamily="66" charset="0"/>
                <a:ea typeface="隶书" pitchFamily="49" charset="-122"/>
              </a:rPr>
              <a:t>Queue is empty at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&lt; 0, 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first arrival is at </a:t>
            </a:r>
            <a:r>
              <a:rPr lang="en-US" altLang="zh-CN" sz="18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t =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0</a:t>
            </a:r>
            <a:r>
              <a:rPr lang="en-US" altLang="zh-CN" sz="18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queue length increases  &amp; decreases until empties out.</a:t>
            </a:r>
          </a:p>
          <a:p>
            <a:pPr marL="457200" lvl="1" indent="0">
              <a:buNone/>
            </a:pPr>
            <a:endParaRPr lang="en-US" altLang="zh-CN" sz="18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When busy period comes, the queue life is renewed.  </a:t>
            </a:r>
          </a:p>
          <a:p>
            <a:pPr marL="457200" lvl="1" indent="0">
              <a:buNone/>
            </a:pPr>
            <a:r>
              <a:rPr lang="en-US" altLang="zh-CN" sz="18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effectLst/>
              <a:latin typeface="Times New Roman" panose="02020603050405020304" pitchFamily="18" charset="0"/>
              <a:ea typeface="隶书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4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FF641-2E17-48AD-B4D1-7A522640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307388" cy="3868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sz="2000" b="1" kern="0" dirty="0">
                <a:effectLst/>
                <a:latin typeface="Comic Sans MS" pitchFamily="66" charset="0"/>
                <a:ea typeface="宋体" charset="-122"/>
              </a:rPr>
              <a:t>Theorem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: If </a:t>
            </a:r>
            <a:r>
              <a:rPr lang="en-US" altLang="zh-CN" sz="2000" kern="0" dirty="0" err="1">
                <a:effectLst/>
                <a:latin typeface="Comic Sans MS" pitchFamily="66" charset="0"/>
                <a:ea typeface="宋体" charset="-122"/>
              </a:rPr>
              <a:t>rvs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satisfy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 |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| ] &lt;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,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	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then   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    WP1,</a:t>
            </a:r>
            <a:endParaRPr lang="en-US" altLang="zh-CN" sz="2000" kern="0" dirty="0">
              <a:effectLst/>
              <a:latin typeface="Comic Sans MS" pitchFamily="66" charset="0"/>
              <a:ea typeface="宋体" charset="-122"/>
            </a:endParaRPr>
          </a:p>
          <a:p>
            <a:pPr marL="0" indent="0">
              <a:buNone/>
              <a:defRPr/>
            </a:pP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   	 or</a:t>
            </a:r>
            <a:r>
              <a:rPr lang="zh-CN" altLang="en-US" sz="2000" kern="0" dirty="0">
                <a:effectLst/>
                <a:latin typeface="Comic Sans MS" pitchFamily="66" charset="0"/>
                <a:ea typeface="宋体" charset="-122"/>
              </a:rPr>
              <a:t> 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</a:t>
            </a:r>
            <a:r>
              <a:rPr lang="en-US" altLang="zh-CN" sz="2000" kern="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= 0}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 </a:t>
            </a:r>
          </a:p>
          <a:p>
            <a:pPr>
              <a:spcBef>
                <a:spcPts val="1200"/>
              </a:spcBef>
              <a:defRPr/>
            </a:pPr>
            <a:r>
              <a:rPr lang="en-US" altLang="zh-CN" sz="2000" dirty="0" err="1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Eg.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Given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, for each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j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&gt;0 ,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=1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for equiprobable choice of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[5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,5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),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and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=0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otherwise. Thus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(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does not converge for any </a:t>
            </a:r>
            <a:r>
              <a:rPr lang="en-US" altLang="zh-CN" sz="2000" i="1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or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doesn’t converge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WP1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 From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equiprobable distribution,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 |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| ] = 1/(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5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0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+1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- 5</a:t>
            </a:r>
            <a:r>
              <a:rPr lang="en-US" altLang="zh-CN" sz="20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j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), 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thus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     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 |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| ] =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.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But 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0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{|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| &gt;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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}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000" kern="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000" kern="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0 , </a:t>
            </a:r>
            <a:r>
              <a:rPr lang="en-US" altLang="zh-CN" sz="2000" kern="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so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{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Y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;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1}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converge</a:t>
            </a:r>
          </a:p>
          <a:p>
            <a:pPr marL="0" indent="0"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   in a probability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. </a:t>
            </a:r>
            <a:endParaRPr lang="en-US" altLang="zh-CN" sz="2000" kern="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A98DA9-1106-4A46-AF39-177452DF047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 dirty="0">
                <a:effectLst/>
                <a:ea typeface="隶书" pitchFamily="49" charset="-122"/>
              </a:rPr>
              <a:t>Convergence WP1 and the SLLN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8039DD-C71E-4FA4-94EF-C39BA047D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94" y="3680881"/>
            <a:ext cx="4800600" cy="1026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Information &amp; Telecommunication Engineering (0900203)  @ SDUWH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SLLN vs WLLN</a:t>
            </a:r>
            <a:endParaRPr lang="en-US" altLang="zh-CN" dirty="0">
              <a:effectLst/>
              <a:ea typeface="隶书" pitchFamily="49" charset="-122"/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685799"/>
                <a:ext cx="8231188" cy="3945731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altLang="zh-CN" sz="2000" b="1" dirty="0">
                    <a:effectLst/>
                    <a:latin typeface="Comic Sans MS" pitchFamily="66" charset="0"/>
                    <a:ea typeface="宋体" charset="-122"/>
                  </a:rPr>
                  <a:t>Theorem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: If </a:t>
                </a:r>
                <a:r>
                  <a:rPr lang="en-US" altLang="zh-CN" sz="2000" dirty="0" err="1">
                    <a:effectLst/>
                    <a:latin typeface="Comic Sans MS" pitchFamily="66" charset="0"/>
                    <a:ea typeface="宋体" charset="-122"/>
                  </a:rPr>
                  <a:t>iid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 err="1">
                    <a:effectLst/>
                    <a:latin typeface="Comic Sans MS" pitchFamily="66" charset="0"/>
                    <a:ea typeface="宋体" charset="-122"/>
                  </a:rPr>
                  <a:t>rvs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{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;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1}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satisfy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|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| ] &lt;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,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𝑚</m:t>
                        </m:r>
                        <m: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𝑛</m:t>
                        </m:r>
                      </m:sup>
                      <m:e>
                        <m:r>
                          <a:rPr lang="en-US" altLang="zh-CN" sz="2000" b="0" i="1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𝑋</m:t>
                        </m:r>
                        <m:r>
                          <a:rPr lang="en-US" altLang="zh-CN" sz="2000" b="0" i="1" baseline="-25000" smtClean="0">
                            <a:effectLst/>
                            <a:latin typeface="Cambria Math" panose="02040503050406030204" pitchFamily="18" charset="0"/>
                            <a:ea typeface="宋体" charset="-122"/>
                            <a:cs typeface="Times New Roman" panose="02020603050405020304" pitchFamily="18" charset="0"/>
                            <a:sym typeface="Euclid Symbol" panose="05050102010706020507" pitchFamily="18" charset="2"/>
                          </a:rPr>
                          <m:t>𝑚</m:t>
                        </m:r>
                      </m:e>
                    </m:nary>
                  </m:oMath>
                </a14:m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, </a:t>
                </a: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  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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zh-CN" sz="2000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)/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  or</a:t>
                </a:r>
                <a:r>
                  <a:rPr lang="zh-CN" altLang="en-US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Pr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/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=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X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}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</a:t>
                </a:r>
                <a:endParaRPr lang="en-US" altLang="zh-CN" sz="2000" dirty="0">
                  <a:latin typeface="Comic Sans MS" pitchFamily="66" charset="0"/>
                  <a:ea typeface="宋体" charset="-122"/>
                </a:endParaRPr>
              </a:p>
              <a:p>
                <a:pPr marL="0" indent="0">
                  <a:buNone/>
                  <a:defRPr/>
                </a:pP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or</a:t>
                </a:r>
                <a:r>
                  <a:rPr lang="zh-CN" altLang="en-US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more tersely,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/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 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     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X </a:t>
                </a:r>
              </a:p>
              <a:p>
                <a:pPr marL="0" indent="0">
                  <a:buNone/>
                  <a:defRPr/>
                </a:pPr>
                <a:endParaRPr lang="en-US" altLang="zh-CN" sz="2000" i="1" dirty="0">
                  <a:latin typeface="Comic Sans MS" pitchFamily="66" charset="0"/>
                  <a:ea typeface="宋体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</a:rPr>
                  <a:t>SLLN focusses directly on sample paths from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000" dirty="0">
                    <a:latin typeface="Comic Sans MS" pitchFamily="66" charset="0"/>
                  </a:rPr>
                  <a:t>to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 .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</a:rPr>
                  <a:t>It is more difficult to talk about the speed/rate of convergence.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en-US" altLang="zh-CN" sz="2000" dirty="0">
                    <a:latin typeface="Comic Sans MS" pitchFamily="66" charset="0"/>
                  </a:rPr>
                  <a:t>Assume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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X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=</a:t>
                </a:r>
                <a:r>
                  <a:rPr lang="en-US" altLang="zh-CN" sz="2000" dirty="0">
                    <a:effectLst/>
                    <a:latin typeface="Comic Sans MS" pitchFamily="66" charset="0"/>
                    <a:ea typeface="宋体" charset="-12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0,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 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4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 &lt;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Euclid Symbol" panose="05050102010706020507" pitchFamily="18" charset="2"/>
                  </a:rPr>
                  <a:t></a:t>
                </a:r>
                <a:r>
                  <a:rPr lang="en-US" altLang="zh-CN" sz="2000" dirty="0">
                    <a:latin typeface="Comic Sans MS" pitchFamily="66" charset="0"/>
                  </a:rPr>
                  <a:t>,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4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 =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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j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i="1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i="1" baseline="-25000" dirty="0" err="1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X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 = 0 </a:t>
                </a:r>
                <a:r>
                  <a:rPr lang="en-US" altLang="zh-CN" sz="2000" dirty="0">
                    <a:effectLst/>
                    <a:latin typeface="Comic Sans MS" panose="030F0702030302020204" pitchFamily="66" charset="0"/>
                    <a:ea typeface="宋体" charset="-122"/>
                    <a:cs typeface="Times New Roman" panose="02020603050405020304" pitchFamily="18" charset="0"/>
                  </a:rPr>
                  <a:t>when any index is different from others.</a:t>
                </a:r>
              </a:p>
              <a:p>
                <a:pPr marL="0" indent="0" algn="ctr">
                  <a:spcBef>
                    <a:spcPts val="600"/>
                  </a:spcBef>
                  <a:spcAft>
                    <a:spcPts val="600"/>
                  </a:spcAft>
                  <a:buNone/>
                  <a:defRPr/>
                </a:pP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en-US" altLang="zh-CN" sz="2000" i="1" baseline="-25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4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 =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n E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 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4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] + 3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-1) (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[ </a:t>
                </a:r>
                <a:r>
                  <a:rPr lang="en-US" altLang="zh-CN" sz="2000" i="1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X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])</a:t>
                </a:r>
                <a:r>
                  <a:rPr lang="en-US" altLang="zh-CN" sz="2000" baseline="30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  <a:sym typeface="Symbol" pitchFamily="18" charset="2"/>
                  </a:rPr>
                  <a:t> 2</a:t>
                </a:r>
                <a:r>
                  <a:rPr lang="en-US" altLang="zh-CN" sz="2000" dirty="0">
                    <a:effectLst/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effectLst/>
                  <a:latin typeface="Comic Sans MS" panose="030F0702030302020204" pitchFamily="66" charset="0"/>
                  <a:ea typeface="宋体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  <a:defRPr/>
                </a:pPr>
                <a:endParaRPr lang="en-US" altLang="zh-CN" sz="2000" dirty="0">
                  <a:effectLst/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685799"/>
                <a:ext cx="8231188" cy="3945731"/>
              </a:xfrm>
              <a:blipFill>
                <a:blip r:embed="rId3"/>
                <a:stretch>
                  <a:fillRect l="-148" t="-12654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220D4A7D-6B9B-4968-A693-B3A88762E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121765"/>
              </p:ext>
            </p:extLst>
          </p:nvPr>
        </p:nvGraphicFramePr>
        <p:xfrm>
          <a:off x="3658394" y="1423988"/>
          <a:ext cx="304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" imgW="215640" imgH="279360" progId="Equation.DSMT4">
                  <p:embed/>
                </p:oleObj>
              </mc:Choice>
              <mc:Fallback>
                <p:oleObj name="Equation" r:id="rId4" imgW="215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8394" y="1423988"/>
                        <a:ext cx="30480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/>
              <a:t>Information &amp; Telecommunication Engineering (0900203)  @ SDUWH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307388" cy="3868738"/>
          </a:xfrm>
        </p:spPr>
        <p:txBody>
          <a:bodyPr/>
          <a:lstStyle/>
          <a:p>
            <a:pPr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Since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is the 2</a:t>
            </a:r>
            <a:r>
              <a:rPr lang="en-US" altLang="zh-CN" sz="2200" baseline="300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nd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 moment of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2</a:t>
            </a:r>
            <a:r>
              <a:rPr lang="en-US" altLang="zh-CN" sz="2200" i="1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,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])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,</a:t>
            </a:r>
          </a:p>
          <a:p>
            <a:pPr>
              <a:defRPr/>
            </a:pPr>
            <a:endParaRPr lang="en-US" altLang="zh-CN" sz="22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]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 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+ 3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-1)]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,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thus</a:t>
            </a:r>
            <a:endParaRPr lang="en-US" altLang="zh-CN" sz="22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zh-CN" sz="22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	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] /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E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[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X 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]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(1 /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 &lt;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, ie.</a:t>
            </a:r>
          </a:p>
          <a:p>
            <a:pPr marL="0" indent="0">
              <a:buNone/>
              <a:defRPr/>
            </a:pPr>
            <a:endParaRPr lang="en-US" altLang="zh-CN" sz="22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indent="0">
              <a:buNone/>
              <a:defRPr/>
            </a:pP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 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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 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2200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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(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)/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baseline="30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4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=0}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1, 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宋体" charset="-122"/>
                <a:cs typeface="Times New Roman" panose="02020603050405020304" pitchFamily="18" charset="0"/>
              </a:rPr>
              <a:t>thus </a:t>
            </a:r>
          </a:p>
          <a:p>
            <a:pPr marL="0" indent="0">
              <a:buNone/>
              <a:defRPr/>
            </a:pP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zh-CN" altLang="en-US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	 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Pr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{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2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2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0</a:t>
            </a:r>
            <a:r>
              <a:rPr lang="en-US" altLang="zh-CN" sz="22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}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=</a:t>
            </a:r>
            <a:r>
              <a:rPr lang="en-US" altLang="zh-CN" sz="2200" dirty="0">
                <a:effectLst/>
                <a:latin typeface="Comic Sans MS" pitchFamily="66" charset="0"/>
                <a:ea typeface="宋体" charset="-122"/>
              </a:rPr>
              <a:t> </a:t>
            </a:r>
            <a:r>
              <a:rPr lang="en-US" altLang="zh-CN" sz="22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</a:t>
            </a:r>
            <a:endParaRPr lang="en-US" altLang="zh-CN" sz="2200" dirty="0">
              <a:effectLst/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  <a:sym typeface="Euclid Symbol" panose="05050102010706020507" pitchFamily="18" charset="2"/>
            </a:endParaRPr>
          </a:p>
          <a:p>
            <a:pPr marL="0" indent="0">
              <a:buNone/>
              <a:defRPr/>
            </a:pPr>
            <a:endParaRPr lang="en-US" altLang="zh-CN" sz="2000" dirty="0">
              <a:latin typeface="Comic Sans MS" pitchFamily="66" charset="0"/>
              <a:ea typeface="宋体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B7898F-5F33-483E-9E85-F692A058611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7200" y="57150"/>
            <a:ext cx="8231188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隶书" pitchFamily="49" charset="-122"/>
              </a:defRPr>
            </a:lvl9pPr>
          </a:lstStyle>
          <a:p>
            <a:r>
              <a:rPr lang="en-US" altLang="zh-CN" kern="0" dirty="0">
                <a:effectLst/>
                <a:ea typeface="隶书" pitchFamily="49" charset="-122"/>
              </a:rPr>
              <a:t>SLLN vs WLLN</a:t>
            </a:r>
            <a:endParaRPr lang="en-US" altLang="zh-CN" kern="0" dirty="0">
              <a:effectLst/>
              <a:ea typeface="隶书" pitchFamily="49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页脚占位符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FFFFCC"/>
                </a:solidFill>
              </a:rPr>
              <a:t>Information &amp; Telecommunication Engineering (0900203)  @ SDUWH</a:t>
            </a:r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effectLst/>
                <a:ea typeface="隶书" pitchFamily="49" charset="-122"/>
              </a:rPr>
              <a:t>SLLN vs WLLN</a:t>
            </a:r>
            <a:endParaRPr lang="zh-CN" altLang="en-US" dirty="0">
              <a:effectLst/>
              <a:ea typeface="隶书" pitchFamily="49" charset="-122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dirty="0" err="1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Eg.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A Bernoulli process with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(1)=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 Then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[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]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and, according to the above theorem,  the sample path  set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q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} =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1. </a:t>
            </a:r>
            <a:endParaRPr lang="en-US" altLang="zh-CN" sz="2000" dirty="0">
              <a:effectLst/>
              <a:latin typeface="Comic Sans MS" panose="030F0702030302020204" pitchFamily="66" charset="0"/>
              <a:ea typeface="隶书" pitchFamily="49" charset="-122"/>
              <a:cs typeface="Times New Roman" panose="02020603050405020304" pitchFamily="18" charset="0"/>
            </a:endParaRPr>
          </a:p>
          <a:p>
            <a:pPr marL="263525" indent="-263525">
              <a:spcBef>
                <a:spcPts val="1200"/>
              </a:spcBef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  Consider the other Bernoulli process with  </a:t>
            </a:r>
            <a:r>
              <a:rPr lang="en-US" altLang="zh-CN" sz="2000" i="1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(1)=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q’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  <a:sym typeface="Euclid Symbol" panose="05050102010706020507" pitchFamily="18" charset="2"/>
              </a:rPr>
              <a:t> q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   then 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q’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} =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while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Pr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zh-CN" sz="2000" dirty="0" err="1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lim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n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S</a:t>
            </a:r>
            <a:r>
              <a:rPr lang="en-US" altLang="zh-CN" sz="2000" i="1" baseline="-25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/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 =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  <a:sym typeface="Symbol" pitchFamily="18" charset="2"/>
              </a:rPr>
              <a:t>q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} =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</a:p>
          <a:p>
            <a:pPr marL="263525" indent="-263525">
              <a:spcBef>
                <a:spcPts val="1200"/>
              </a:spcBef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  There are uncountably many choices for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so there are uncountable events, each of probability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for its own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</a:p>
          <a:p>
            <a:pPr marL="263525" indent="-263525">
              <a:spcBef>
                <a:spcPts val="1200"/>
              </a:spcBef>
              <a:buNone/>
              <a:defRPr/>
            </a:pP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  This partitions the sample space into an uncountable collection of events, each with probability </a:t>
            </a:r>
            <a:r>
              <a:rPr lang="en-US" altLang="zh-CN" sz="2000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for its own </a:t>
            </a:r>
            <a:r>
              <a:rPr lang="en-US" altLang="zh-CN" sz="2000" i="1" dirty="0">
                <a:effectLst/>
                <a:latin typeface="Times New Roman" panose="02020603050405020304" pitchFamily="18" charset="0"/>
                <a:ea typeface="隶书" pitchFamily="49" charset="-122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, plus events with no convergence. </a:t>
            </a:r>
          </a:p>
          <a:p>
            <a:pPr marL="263525" indent="-263525">
              <a:buNone/>
              <a:defRPr/>
            </a:pP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2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There is nothing wrong here, events are peculiar</a:t>
            </a:r>
            <a:r>
              <a:rPr lang="en-US" altLang="zh-CN" sz="2200" dirty="0">
                <a:effectLst/>
                <a:latin typeface="Comic Sans MS" panose="030F0702030302020204" pitchFamily="66" charset="0"/>
                <a:ea typeface="隶书" pitchFamily="49" charset="-122"/>
                <a:cs typeface="Times New Roman" panose="02020603050405020304" pitchFamily="18" charset="0"/>
              </a:rPr>
              <a:t>.</a:t>
            </a:r>
            <a:endParaRPr lang="en-US" altLang="zh-CN" sz="2200" dirty="0">
              <a:effectLst/>
              <a:latin typeface="Comic Sans MS" panose="030F0702030302020204" pitchFamily="66" charset="0"/>
              <a:ea typeface="宋体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4_Str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隶书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26094</TotalTime>
  <Words>3589</Words>
  <Application>Microsoft Office PowerPoint</Application>
  <PresentationFormat>自定义</PresentationFormat>
  <Paragraphs>247</Paragraphs>
  <Slides>29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隶书</vt:lpstr>
      <vt:lpstr>宋体</vt:lpstr>
      <vt:lpstr>Arial</vt:lpstr>
      <vt:lpstr>Calibri</vt:lpstr>
      <vt:lpstr>Cambria Math</vt:lpstr>
      <vt:lpstr>Comic Sans MS</vt:lpstr>
      <vt:lpstr>Euclid Math Two</vt:lpstr>
      <vt:lpstr>Euclid Symbol</vt:lpstr>
      <vt:lpstr>Symbol</vt:lpstr>
      <vt:lpstr>Times New Roman</vt:lpstr>
      <vt:lpstr>Wingdings</vt:lpstr>
      <vt:lpstr>4_Stream</vt:lpstr>
      <vt:lpstr>Equation</vt:lpstr>
      <vt:lpstr>MathType 5.0 Equation</vt:lpstr>
      <vt:lpstr>Discrete Stochastic Processes</vt:lpstr>
      <vt:lpstr>Renewal Process</vt:lpstr>
      <vt:lpstr>Arrival vs Renewal</vt:lpstr>
      <vt:lpstr>Arrival vs Renewal</vt:lpstr>
      <vt:lpstr>Arrival vs Renewal</vt:lpstr>
      <vt:lpstr>PowerPoint 演示文稿</vt:lpstr>
      <vt:lpstr>SLLN vs WLLN</vt:lpstr>
      <vt:lpstr>PowerPoint 演示文稿</vt:lpstr>
      <vt:lpstr>SLLN vs WLLN</vt:lpstr>
      <vt:lpstr>SLLN vs WLLN</vt:lpstr>
      <vt:lpstr>SLLN for Renewal Processes</vt:lpstr>
      <vt:lpstr>PowerPoint 演示文稿</vt:lpstr>
      <vt:lpstr>SLLN for Renewal Processes</vt:lpstr>
      <vt:lpstr>Central limit theorem (CLT) for Renewals</vt:lpstr>
      <vt:lpstr>Time-average Residual Life</vt:lpstr>
      <vt:lpstr>Jordan form</vt:lpstr>
      <vt:lpstr>Rewards for Markov Chains</vt:lpstr>
      <vt:lpstr>Time-average Residual life</vt:lpstr>
      <vt:lpstr>Time-averages for renewal rewards</vt:lpstr>
      <vt:lpstr>PowerPoint 演示文稿</vt:lpstr>
      <vt:lpstr>PowerPoint 演示文稿</vt:lpstr>
      <vt:lpstr>Stopping trials for stochastic processes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Variables</dc:title>
  <dc:creator>HuskyPC</dc:creator>
  <cp:lastModifiedBy>ie</cp:lastModifiedBy>
  <cp:revision>377</cp:revision>
  <dcterms:created xsi:type="dcterms:W3CDTF">2005-09-08T13:49:50Z</dcterms:created>
  <dcterms:modified xsi:type="dcterms:W3CDTF">2020-11-23T05:58:22Z</dcterms:modified>
</cp:coreProperties>
</file>