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323" r:id="rId3"/>
    <p:sldId id="352" r:id="rId4"/>
    <p:sldId id="325" r:id="rId5"/>
    <p:sldId id="355" r:id="rId6"/>
    <p:sldId id="332" r:id="rId7"/>
    <p:sldId id="353" r:id="rId8"/>
    <p:sldId id="357" r:id="rId9"/>
    <p:sldId id="377" r:id="rId10"/>
    <p:sldId id="378" r:id="rId11"/>
    <p:sldId id="380" r:id="rId12"/>
    <p:sldId id="379" r:id="rId13"/>
    <p:sldId id="381" r:id="rId14"/>
    <p:sldId id="382" r:id="rId15"/>
    <p:sldId id="383" r:id="rId16"/>
    <p:sldId id="384" r:id="rId17"/>
    <p:sldId id="385" r:id="rId18"/>
    <p:sldId id="386" r:id="rId19"/>
    <p:sldId id="387" r:id="rId20"/>
    <p:sldId id="388" r:id="rId21"/>
    <p:sldId id="389" r:id="rId22"/>
    <p:sldId id="390" r:id="rId23"/>
    <p:sldId id="391" r:id="rId24"/>
    <p:sldId id="392" r:id="rId25"/>
    <p:sldId id="393" r:id="rId26"/>
    <p:sldId id="395" r:id="rId27"/>
    <p:sldId id="394" r:id="rId28"/>
    <p:sldId id="397" r:id="rId29"/>
    <p:sldId id="396" r:id="rId30"/>
  </p:sldIdLst>
  <p:sldSz cx="9145588" cy="514826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808080"/>
    <a:srgbClr val="FFFF00"/>
    <a:srgbClr val="000046"/>
    <a:srgbClr val="00005C"/>
    <a:srgbClr val="3333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01" autoAdjust="0"/>
    <p:restoredTop sz="93427" autoAdjust="0"/>
  </p:normalViewPr>
  <p:slideViewPr>
    <p:cSldViewPr>
      <p:cViewPr varScale="1">
        <p:scale>
          <a:sx n="104" d="100"/>
          <a:sy n="104" d="100"/>
        </p:scale>
        <p:origin x="126" y="270"/>
      </p:cViewPr>
      <p:guideLst>
        <p:guide orient="horz" pos="1622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3822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隶书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隶书" pitchFamily="49" charset="-122"/>
              </a:defRPr>
            </a:lvl1pPr>
          </a:lstStyle>
          <a:p>
            <a:pPr>
              <a:defRPr/>
            </a:pPr>
            <a:fld id="{A50BA385-1055-4B8A-9F06-DA1AA3E9B1A5}" type="datetimeFigureOut">
              <a:rPr lang="zh-CN" altLang="en-US"/>
              <a:pPr>
                <a:defRPr/>
              </a:pPr>
              <a:t>2020/11/18</a:t>
            </a:fld>
            <a:endParaRPr lang="en-US" altLang="zh-CN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隶书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隶书" pitchFamily="49" charset="-122"/>
              </a:defRPr>
            </a:lvl1pPr>
          </a:lstStyle>
          <a:p>
            <a:pPr>
              <a:defRPr/>
            </a:pPr>
            <a:fld id="{DD262F31-33D1-4D6C-AC8F-1FE51B1F5B0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ea typeface="隶书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ea typeface="隶书" pitchFamily="49" charset="-122"/>
              </a:defRPr>
            </a:lvl1pPr>
          </a:lstStyle>
          <a:p>
            <a:pPr>
              <a:defRPr/>
            </a:pPr>
            <a:fld id="{E0838C7F-FAB2-44F2-B671-C309B4BEEA63}" type="datetimeFigureOut">
              <a:rPr lang="zh-CN" altLang="en-US"/>
              <a:pPr>
                <a:defRPr/>
              </a:pPr>
              <a:t>2020/11/18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ea typeface="隶书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ea typeface="隶书" pitchFamily="49" charset="-122"/>
              </a:defRPr>
            </a:lvl1pPr>
          </a:lstStyle>
          <a:p>
            <a:pPr>
              <a:defRPr/>
            </a:pPr>
            <a:fld id="{721D10FF-AF90-4AE1-BB43-3D556B59923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/>
            <a:r>
              <a:rPr lang="en-US" altLang="zh-CN">
                <a:sym typeface="Symbol" pitchFamily="18" charset="2"/>
              </a:rPr>
              <a:t>Nonevent sample is weird, usually ignorable.</a:t>
            </a:r>
          </a:p>
          <a:p>
            <a:pPr lvl="1" eaLnBrk="1" hangingPunct="1"/>
            <a:endParaRPr lang="en-US" altLang="zh-CN">
              <a:sym typeface="Symbol" pitchFamily="18" charset="2"/>
            </a:endParaRPr>
          </a:p>
          <a:p>
            <a:pPr lvl="1" eaLnBrk="1" hangingPunct="1"/>
            <a:r>
              <a:rPr lang="en-US" altLang="zh-CN">
                <a:sym typeface="Symbol" pitchFamily="18" charset="2"/>
              </a:rPr>
              <a:t>The last is ho-hum but useful for limits.</a:t>
            </a:r>
          </a:p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52600"/>
            <a:ext cx="7772400" cy="1920875"/>
          </a:xfrm>
        </p:spPr>
        <p:txBody>
          <a:bodyPr/>
          <a:lstStyle>
            <a:lvl1pPr>
              <a:defRPr sz="6000">
                <a:solidFill>
                  <a:schemeClr val="hlink"/>
                </a:solidFill>
                <a:latin typeface="Comic Sans MS" pitchFamily="66" charset="0"/>
              </a:defRPr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9114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latin typeface="Arial" charset="0"/>
              </a:defRPr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4691063"/>
            <a:ext cx="2133600" cy="357187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隶书" pitchFamily="49" charset="-122"/>
              </a:defRPr>
            </a:lvl1pPr>
          </a:lstStyle>
          <a:p>
            <a:pPr>
              <a:defRPr/>
            </a:pPr>
            <a:fld id="{6F08D824-79D6-4030-8838-2874A7894EBB}" type="datetime1">
              <a:rPr lang="zh-CN" altLang="en-US"/>
              <a:pPr>
                <a:defRPr/>
              </a:pPr>
              <a:t>2020/11/18</a:t>
            </a:fld>
            <a:endParaRPr lang="en-US" altLang="zh-CN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6554788" y="4695825"/>
            <a:ext cx="2133600" cy="357188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隶书" pitchFamily="49" charset="-122"/>
              </a:defRPr>
            </a:lvl1pPr>
          </a:lstStyle>
          <a:p>
            <a:pPr>
              <a:defRPr/>
            </a:pPr>
            <a:fld id="{0BDB65BD-1BC6-4EEB-9A07-75E91B9A865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04E60759B50C1BE296BEE457837439B9"/>
          <p:cNvPicPr>
            <a:picLocks noChangeAspect="1" noChangeArrowheads="1" noCrop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12188" y="57150"/>
            <a:ext cx="490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School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5563" y="57150"/>
            <a:ext cx="479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914400"/>
            <a:ext cx="4038600" cy="54102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410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Information &amp; Telecommunication Engineering (0900203)  @ SDUWH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46"/>
            </a:gs>
            <a:gs pos="50000">
              <a:srgbClr val="000020"/>
            </a:gs>
            <a:gs pos="100000">
              <a:srgbClr val="00004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85800"/>
            <a:ext cx="8231188" cy="40624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9012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57150"/>
            <a:ext cx="8231188" cy="514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1905000" y="4805363"/>
            <a:ext cx="5335588" cy="2286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folHlink"/>
                </a:solidFill>
                <a:ea typeface="隶书" pitchFamily="49" charset="-122"/>
              </a:defRPr>
            </a:lvl1pPr>
          </a:lstStyle>
          <a:p>
            <a:pPr>
              <a:defRPr/>
            </a:pPr>
            <a:r>
              <a:rPr lang="en-US" altLang="zh-CN"/>
              <a:t>Information &amp; Telecommunication Engineering (0900203)  @ SDUWH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3" r:id="rId1"/>
    <p:sldLayoutId id="2147483764" r:id="rId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隶书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隶书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隶书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隶书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隶书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隶书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隶书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隶书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1325"/>
            <a:ext cx="7773988" cy="1443038"/>
          </a:xfrm>
        </p:spPr>
        <p:txBody>
          <a:bodyPr/>
          <a:lstStyle/>
          <a:p>
            <a:pPr eaLnBrk="1" hangingPunct="1"/>
            <a:r>
              <a:rPr lang="en-US" altLang="zh-CN" sz="5400" dirty="0">
                <a:solidFill>
                  <a:srgbClr val="FFFF00"/>
                </a:solidFill>
                <a:effectLst/>
                <a:ea typeface="隶书" pitchFamily="49" charset="-122"/>
              </a:rPr>
              <a:t>Discrete Stochastic Processes</a:t>
            </a:r>
            <a:endParaRPr lang="en-US" altLang="zh-CN" sz="4800" dirty="0">
              <a:solidFill>
                <a:srgbClr val="FFFF00"/>
              </a:solidFill>
              <a:effectLst/>
              <a:ea typeface="隶书" pitchFamily="49" charset="-122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6194" y="2193925"/>
            <a:ext cx="6402388" cy="1258888"/>
          </a:xfrm>
        </p:spPr>
        <p:txBody>
          <a:bodyPr/>
          <a:lstStyle/>
          <a:p>
            <a:pPr eaLnBrk="1" hangingPunct="1">
              <a:defRPr/>
            </a:pPr>
            <a:endParaRPr lang="en-US" altLang="zh-CN" sz="2400" dirty="0">
              <a:solidFill>
                <a:schemeClr val="folHlink"/>
              </a:solidFill>
              <a:ea typeface="隶书" pitchFamily="49" charset="-122"/>
            </a:endParaRPr>
          </a:p>
          <a:p>
            <a:pPr eaLnBrk="1" hangingPunct="1">
              <a:defRPr/>
            </a:pPr>
            <a:r>
              <a:rPr lang="en-US" altLang="zh-CN" sz="2400" dirty="0">
                <a:solidFill>
                  <a:schemeClr val="folHlink"/>
                </a:solidFill>
                <a:latin typeface="Comic Sans MS" pitchFamily="66" charset="0"/>
                <a:ea typeface="隶书" pitchFamily="49" charset="-122"/>
              </a:rPr>
              <a:t>Lecture 04</a:t>
            </a:r>
          </a:p>
          <a:p>
            <a:pPr eaLnBrk="1" hangingPunct="1">
              <a:defRPr/>
            </a:pPr>
            <a:endParaRPr lang="en-US" altLang="zh-CN" sz="2400" dirty="0">
              <a:solidFill>
                <a:schemeClr val="folHlink"/>
              </a:solidFill>
              <a:ea typeface="隶书" pitchFamily="49" charset="-122"/>
            </a:endParaRPr>
          </a:p>
          <a:p>
            <a:pPr eaLnBrk="1" hangingPunct="1">
              <a:defRPr/>
            </a:pPr>
            <a:endParaRPr lang="en-US" altLang="zh-CN" sz="2400" dirty="0">
              <a:solidFill>
                <a:schemeClr val="folHlink"/>
              </a:solidFill>
              <a:ea typeface="隶书" pitchFamily="49" charset="-122"/>
            </a:endParaRPr>
          </a:p>
          <a:p>
            <a:pPr eaLnBrk="1" hangingPunct="1">
              <a:defRPr/>
            </a:pPr>
            <a:endParaRPr lang="en-US" altLang="zh-CN" sz="1000" dirty="0">
              <a:solidFill>
                <a:schemeClr val="folHlink"/>
              </a:solidFill>
              <a:ea typeface="隶书" pitchFamily="49" charset="-122"/>
            </a:endParaRPr>
          </a:p>
          <a:p>
            <a:pPr eaLnBrk="1" hangingPunct="1">
              <a:defRPr/>
            </a:pPr>
            <a:endParaRPr lang="en-US" altLang="zh-CN" sz="1000" dirty="0">
              <a:solidFill>
                <a:schemeClr val="folHlink"/>
              </a:solidFill>
              <a:ea typeface="隶书" pitchFamily="49" charset="-122"/>
            </a:endParaRPr>
          </a:p>
          <a:p>
            <a:pPr eaLnBrk="1" hangingPunct="1">
              <a:defRPr/>
            </a:pPr>
            <a:r>
              <a:rPr lang="en-US" altLang="zh-CN" sz="1000" dirty="0">
                <a:solidFill>
                  <a:schemeClr val="folHlink"/>
                </a:solidFill>
                <a:ea typeface="隶书" pitchFamily="49" charset="-122"/>
              </a:rPr>
              <a:t>________________________________________________________________________________________</a:t>
            </a:r>
          </a:p>
          <a:p>
            <a:pPr eaLnBrk="1" hangingPunct="1">
              <a:defRPr/>
            </a:pPr>
            <a:r>
              <a:rPr lang="en-US" altLang="zh-CN" sz="2000" dirty="0">
                <a:solidFill>
                  <a:srgbClr val="482D75"/>
                </a:solidFill>
                <a:ea typeface="隶书" pitchFamily="49" charset="-122"/>
              </a:rPr>
              <a:t> 2020 Autumn         @   SDUWH  </a:t>
            </a:r>
            <a:endParaRPr lang="en-US" altLang="zh-CN" dirty="0">
              <a:solidFill>
                <a:schemeClr val="folHlink"/>
              </a:solidFill>
              <a:ea typeface="隶书" pitchFamily="49" charset="-122"/>
            </a:endParaRPr>
          </a:p>
        </p:txBody>
      </p:sp>
      <p:pic>
        <p:nvPicPr>
          <p:cNvPr id="6147" name="Picture 5" descr="School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0394" y="4510088"/>
            <a:ext cx="304800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页脚占位符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>
                <a:solidFill>
                  <a:srgbClr val="FFFFCC"/>
                </a:solidFill>
              </a:rPr>
              <a:t>Information &amp; Telecommunication Engineering (0900203)  @ SDUWH</a:t>
            </a:r>
          </a:p>
        </p:txBody>
      </p:sp>
      <p:sp>
        <p:nvSpPr>
          <p:cNvPr id="17410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altLang="zh-CN" dirty="0">
                <a:effectLst/>
                <a:ea typeface="隶书" pitchFamily="49" charset="-122"/>
              </a:rPr>
              <a:t>Markov Chain of 2 states</a:t>
            </a:r>
            <a:endParaRPr lang="zh-CN" altLang="en-US" dirty="0">
              <a:effectLst/>
              <a:ea typeface="隶书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/>
            <p:txBody>
              <a:bodyPr/>
              <a:lstStyle/>
              <a:p>
                <a:pPr marL="57150" indent="0">
                  <a:buNone/>
                  <a:defRPr/>
                </a:pPr>
                <a:r>
                  <a:rPr lang="en-US" altLang="zh-CN" sz="2400" dirty="0">
                    <a:effectLst/>
                    <a:latin typeface="Comic Sans MS" panose="030F0702030302020204" pitchFamily="66" charset="0"/>
                    <a:ea typeface="隶书" pitchFamily="49" charset="-122"/>
                    <a:cs typeface="Times New Roman" panose="02020603050405020304" pitchFamily="18" charset="0"/>
                  </a:rPr>
                  <a:t>Note that equations</a:t>
                </a:r>
              </a:p>
              <a:p>
                <a:pPr marL="57150" indent="0" algn="ctr">
                  <a:buNone/>
                  <a:defRPr/>
                </a:pPr>
                <a:r>
                  <a:rPr lang="en-US" altLang="zh-CN" sz="2400" dirty="0">
                    <a:effectLst/>
                    <a:latin typeface="Comic Sans MS" panose="030F0702030302020204" pitchFamily="66" charset="0"/>
                    <a:ea typeface="隶书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400" baseline="-25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11 </a:t>
                </a:r>
                <a:r>
                  <a:rPr lang="en-US" altLang="zh-CN" sz="24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v</a:t>
                </a:r>
                <a:r>
                  <a:rPr lang="en-US" altLang="zh-CN" sz="2400" i="1" baseline="-25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i</a:t>
                </a:r>
                <a:r>
                  <a:rPr lang="en-US" altLang="zh-CN" sz="2400" baseline="-25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(1)</a:t>
                </a:r>
                <a:r>
                  <a:rPr lang="en-US" altLang="zh-CN" sz="24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400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400" baseline="-25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12 </a:t>
                </a:r>
                <a:r>
                  <a:rPr lang="en-US" altLang="zh-CN" sz="24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v</a:t>
                </a:r>
                <a:r>
                  <a:rPr lang="en-US" altLang="zh-CN" sz="2400" i="1" baseline="-25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i</a:t>
                </a:r>
                <a:r>
                  <a:rPr lang="en-US" altLang="zh-CN" sz="2400" baseline="-25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(2)</a:t>
                </a:r>
                <a:r>
                  <a:rPr lang="en-US" altLang="zh-CN" sz="24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= </a:t>
                </a:r>
                <a:r>
                  <a:rPr lang="el-GR" altLang="zh-CN" sz="2400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400" i="1" baseline="-25000" dirty="0" err="1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i</a:t>
                </a:r>
                <a:r>
                  <a:rPr lang="el-GR" altLang="zh-CN" sz="2400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v</a:t>
                </a:r>
                <a:r>
                  <a:rPr lang="en-US" altLang="zh-CN" sz="2400" i="1" baseline="-25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i</a:t>
                </a:r>
                <a:r>
                  <a:rPr lang="en-US" altLang="zh-CN" sz="2400" baseline="-25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(1)</a:t>
                </a:r>
                <a:r>
                  <a:rPr lang="en-US" altLang="zh-CN" sz="2400" i="1" baseline="-25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effectLst/>
                    <a:latin typeface="Comic Sans MS" panose="030F0702030302020204" pitchFamily="66" charset="0"/>
                    <a:ea typeface="隶书" pitchFamily="49" charset="-122"/>
                    <a:cs typeface="Times New Roman" panose="02020603050405020304" pitchFamily="18" charset="0"/>
                  </a:rPr>
                  <a:t> , </a:t>
                </a:r>
                <a:r>
                  <a:rPr lang="en-US" altLang="zh-CN" sz="2400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400" baseline="-25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21 </a:t>
                </a:r>
                <a:r>
                  <a:rPr lang="en-US" altLang="zh-CN" sz="24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v</a:t>
                </a:r>
                <a:r>
                  <a:rPr lang="en-US" altLang="zh-CN" sz="2400" i="1" baseline="-25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i</a:t>
                </a:r>
                <a:r>
                  <a:rPr lang="en-US" altLang="zh-CN" sz="2400" baseline="-25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(1)</a:t>
                </a:r>
                <a:r>
                  <a:rPr lang="en-US" altLang="zh-CN" sz="24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400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400" baseline="-25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22 </a:t>
                </a:r>
                <a:r>
                  <a:rPr lang="en-US" altLang="zh-CN" sz="24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v</a:t>
                </a:r>
                <a:r>
                  <a:rPr lang="en-US" altLang="zh-CN" sz="2400" i="1" baseline="-25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i</a:t>
                </a:r>
                <a:r>
                  <a:rPr lang="en-US" altLang="zh-CN" sz="2400" baseline="-25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(2)</a:t>
                </a:r>
                <a:r>
                  <a:rPr lang="en-US" altLang="zh-CN" sz="24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= </a:t>
                </a:r>
                <a:r>
                  <a:rPr lang="el-GR" altLang="zh-CN" sz="2400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400" i="1" baseline="-25000" dirty="0" err="1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i</a:t>
                </a:r>
                <a:r>
                  <a:rPr lang="el-GR" altLang="zh-CN" sz="2400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v</a:t>
                </a:r>
                <a:r>
                  <a:rPr lang="en-US" altLang="zh-CN" sz="2400" i="1" baseline="-25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i</a:t>
                </a:r>
                <a:r>
                  <a:rPr lang="en-US" altLang="zh-CN" sz="2400" baseline="-25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(2)</a:t>
                </a:r>
                <a:r>
                  <a:rPr lang="en-US" altLang="zh-CN" sz="2400" i="1" baseline="-25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 </a:t>
                </a:r>
              </a:p>
              <a:p>
                <a:pPr marL="57150" indent="0">
                  <a:buNone/>
                  <a:defRPr/>
                </a:pPr>
                <a:r>
                  <a:rPr lang="en-US" altLang="zh-CN" sz="2400" dirty="0">
                    <a:effectLst/>
                    <a:latin typeface="Comic Sans MS" panose="030F0702030302020204" pitchFamily="66" charset="0"/>
                    <a:ea typeface="隶书" pitchFamily="49" charset="-122"/>
                    <a:cs typeface="Times New Roman" panose="02020603050405020304" pitchFamily="18" charset="0"/>
                  </a:rPr>
                  <a:t>can be rewritten  as </a:t>
                </a:r>
                <a:r>
                  <a:rPr lang="en-US" altLang="zh-CN" sz="20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 PU</a:t>
                </a:r>
                <a:r>
                  <a:rPr lang="en-US" altLang="zh-CN" sz="2000" baseline="-25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= </a:t>
                </a:r>
                <a:r>
                  <a:rPr lang="en-US" altLang="zh-CN" sz="20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U</a:t>
                </a:r>
                <a:r>
                  <a:rPr lang="en-US" altLang="zh-CN" sz="2000" b="1" i="1" dirty="0">
                    <a:effectLst/>
                    <a:latin typeface="Symbol" panose="05050102010706020507" pitchFamily="18" charset="2"/>
                    <a:ea typeface="隶书" pitchFamily="49" charset="-122"/>
                    <a:cs typeface="Times New Roman" panose="02020603050405020304" pitchFamily="18" charset="0"/>
                  </a:rPr>
                  <a:t>L</a:t>
                </a:r>
                <a:r>
                  <a:rPr lang="el-GR" altLang="zh-CN" sz="2000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effectLst/>
                    <a:latin typeface="Comic Sans MS" panose="030F0702030302020204" pitchFamily="66" charset="0"/>
                    <a:ea typeface="隶书" pitchFamily="49" charset="-122"/>
                    <a:cs typeface="Times New Roman" panose="02020603050405020304" pitchFamily="18" charset="0"/>
                  </a:rPr>
                  <a:t>,  where</a:t>
                </a:r>
              </a:p>
              <a:p>
                <a:pPr marL="57150" indent="0">
                  <a:buNone/>
                  <a:defRPr/>
                </a:pPr>
                <a:r>
                  <a:rPr lang="en-US" altLang="zh-CN" sz="2000" b="1" i="1" dirty="0">
                    <a:effectLst/>
                    <a:latin typeface="Symbol" panose="05050102010706020507" pitchFamily="18" charset="2"/>
                    <a:ea typeface="隶书" pitchFamily="49" charset="-122"/>
                    <a:cs typeface="Times New Roman" panose="02020603050405020304" pitchFamily="18" charset="0"/>
                  </a:rPr>
                  <a:t>	L</a:t>
                </a:r>
                <a:r>
                  <a:rPr lang="en-US" altLang="zh-CN" sz="2000" dirty="0">
                    <a:effectLst/>
                    <a:latin typeface="Symbol" panose="05050102010706020507" pitchFamily="18" charset="2"/>
                    <a:ea typeface="隶书" pitchFamily="49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sz="2000" i="1" smtClean="0">
                            <a:effectLst/>
                            <a:latin typeface="Cambria Math" panose="020405030504060302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sz="2000" i="1">
                                <a:effectLst/>
                                <a:latin typeface="Cambria Math" panose="02040503050406030204" pitchFamily="18" charset="0"/>
                                <a:ea typeface="隶书" pitchFamily="49" charset="-122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altLang="zh-CN" sz="2000" b="1" i="1" dirty="0">
                                  <a:effectLst/>
                                  <a:latin typeface="Symbol" panose="05050102010706020507" pitchFamily="18" charset="2"/>
                                  <a:ea typeface="隶书" pitchFamily="49" charset="-122"/>
                                  <a:cs typeface="Times New Roman" panose="02020603050405020304" pitchFamily="18" charset="0"/>
                                </a:rPr>
                                <m:t>l</m:t>
                              </m:r>
                              <m:r>
                                <a:rPr lang="en-US" altLang="zh-CN" sz="2000" i="1" baseline="-25000" dirty="0">
                                  <a:effectLst/>
                                  <a:latin typeface="Cambria Math" panose="02040503050406030204" pitchFamily="18" charset="0"/>
                                  <a:ea typeface="隶书" pitchFamily="49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altLang="zh-CN" sz="2000" b="1" dirty="0">
                                  <a:effectLst/>
                                  <a:latin typeface="Cambria Math" panose="02040503050406030204" pitchFamily="18" charset="0"/>
                                  <a:ea typeface="隶书" pitchFamily="49" charset="-122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  <m:r>
                                <a:rPr lang="en-US" altLang="zh-CN" sz="2000" i="1" baseline="30000" dirty="0">
                                  <a:effectLst/>
                                  <a:latin typeface="Cambria Math" panose="02040503050406030204" pitchFamily="18" charset="0"/>
                                  <a:ea typeface="隶书" pitchFamily="49" charset="-122"/>
                                  <a:cs typeface="Times New Roman" panose="02020603050405020304" pitchFamily="18" charset="0"/>
                                </a:rPr>
                                <m:t>  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altLang="zh-CN" sz="2000" b="1" dirty="0">
                                  <a:effectLst/>
                                  <a:latin typeface="Cambria Math" panose="02040503050406030204" pitchFamily="18" charset="0"/>
                                  <a:ea typeface="隶书" pitchFamily="49" charset="-122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altLang="zh-CN" sz="2000" b="1" i="1" dirty="0">
                                  <a:effectLst/>
                                  <a:latin typeface="Symbol" panose="05050102010706020507" pitchFamily="18" charset="2"/>
                                  <a:ea typeface="隶书" pitchFamily="49" charset="-122"/>
                                  <a:cs typeface="Times New Roman" panose="02020603050405020304" pitchFamily="18" charset="0"/>
                                </a:rPr>
                                <m:t>l</m:t>
                              </m:r>
                              <m:r>
                                <m:rPr>
                                  <m:nor/>
                                </m:rPr>
                                <a:rPr lang="en-US" altLang="zh-CN" sz="2000" baseline="-25000" dirty="0">
                                  <a:effectLst/>
                                  <a:latin typeface="Times New Roman" panose="02020603050405020304" pitchFamily="18" charset="0"/>
                                  <a:ea typeface="隶书" pitchFamily="49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CN" sz="2000" dirty="0">
                    <a:effectLst/>
                    <a:latin typeface="Comic Sans MS" panose="030F0702030302020204" pitchFamily="66" charset="0"/>
                    <a:ea typeface="隶书" pitchFamily="49" charset="-122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20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U</a:t>
                </a:r>
                <a:r>
                  <a:rPr lang="en-US" altLang="zh-CN" sz="2000" dirty="0">
                    <a:effectLst/>
                    <a:latin typeface="Symbol" panose="05050102010706020507" pitchFamily="18" charset="2"/>
                    <a:ea typeface="隶书" pitchFamily="49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sz="2000" i="1">
                            <a:effectLst/>
                            <a:latin typeface="Cambria Math" panose="020405030504060302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sz="2000" i="1">
                                <a:effectLst/>
                                <a:latin typeface="Cambria Math" panose="02040503050406030204" pitchFamily="18" charset="0"/>
                                <a:ea typeface="隶书" pitchFamily="49" charset="-122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altLang="zh-CN" sz="2000" b="1" i="1" dirty="0">
                                  <a:effectLst/>
                                  <a:latin typeface="Times New Roman" panose="02020603050405020304" pitchFamily="18" charset="0"/>
                                  <a:ea typeface="隶书" pitchFamily="49" charset="-122"/>
                                  <a:cs typeface="Times New Roman" panose="02020603050405020304" pitchFamily="18" charset="0"/>
                                </a:rPr>
                                <m:t>v</m:t>
                              </m:r>
                              <m:r>
                                <m:rPr>
                                  <m:nor/>
                                </m:rPr>
                                <a:rPr lang="en-US" altLang="zh-CN" sz="2000" b="0" i="0" baseline="-25000" dirty="0" smtClean="0">
                                  <a:effectLst/>
                                  <a:latin typeface="Times New Roman" panose="02020603050405020304" pitchFamily="18" charset="0"/>
                                  <a:ea typeface="隶书" pitchFamily="49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en-US" altLang="zh-CN" sz="2000" baseline="-25000" dirty="0">
                                  <a:effectLst/>
                                  <a:latin typeface="Times New Roman" panose="02020603050405020304" pitchFamily="18" charset="0"/>
                                  <a:ea typeface="隶书" pitchFamily="49" charset="-122"/>
                                  <a:cs typeface="Times New Roman" panose="02020603050405020304" pitchFamily="18" charset="0"/>
                                </a:rPr>
                                <m:t>(1)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altLang="zh-CN" sz="2000" b="1" i="1" dirty="0">
                                  <a:effectLst/>
                                  <a:latin typeface="Times New Roman" panose="02020603050405020304" pitchFamily="18" charset="0"/>
                                  <a:ea typeface="隶书" pitchFamily="49" charset="-122"/>
                                  <a:cs typeface="Times New Roman" panose="02020603050405020304" pitchFamily="18" charset="0"/>
                                </a:rPr>
                                <m:t>v</m:t>
                              </m:r>
                              <m:r>
                                <m:rPr>
                                  <m:nor/>
                                </m:rPr>
                                <a:rPr lang="en-US" altLang="zh-CN" sz="2000" b="0" i="0" baseline="-25000" dirty="0" smtClean="0">
                                  <a:effectLst/>
                                  <a:latin typeface="Times New Roman" panose="02020603050405020304" pitchFamily="18" charset="0"/>
                                  <a:ea typeface="隶书" pitchFamily="49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en-US" altLang="zh-CN" sz="2000" baseline="-25000" dirty="0">
                                  <a:effectLst/>
                                  <a:latin typeface="Times New Roman" panose="02020603050405020304" pitchFamily="18" charset="0"/>
                                  <a:ea typeface="隶书" pitchFamily="49" charset="-122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altLang="zh-CN" sz="2000" b="0" i="0" baseline="-25000" dirty="0" smtClean="0">
                                  <a:effectLst/>
                                  <a:latin typeface="Times New Roman" panose="02020603050405020304" pitchFamily="18" charset="0"/>
                                  <a:ea typeface="隶书" pitchFamily="49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en-US" altLang="zh-CN" sz="2000" baseline="-25000" dirty="0">
                                  <a:effectLst/>
                                  <a:latin typeface="Times New Roman" panose="02020603050405020304" pitchFamily="18" charset="0"/>
                                  <a:ea typeface="隶书" pitchFamily="49" charset="-122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  <m:r>
                                <a:rPr lang="en-US" altLang="zh-CN" sz="2000" i="1" baseline="30000" dirty="0">
                                  <a:effectLst/>
                                  <a:latin typeface="Cambria Math" panose="02040503050406030204" pitchFamily="18" charset="0"/>
                                  <a:ea typeface="隶书" pitchFamily="49" charset="-122"/>
                                  <a:cs typeface="Times New Roman" panose="02020603050405020304" pitchFamily="18" charset="0"/>
                                </a:rPr>
                                <m:t>  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altLang="zh-CN" sz="2000" b="1" i="1" dirty="0">
                                  <a:effectLst/>
                                  <a:latin typeface="Times New Roman" panose="02020603050405020304" pitchFamily="18" charset="0"/>
                                  <a:ea typeface="隶书" pitchFamily="49" charset="-122"/>
                                  <a:cs typeface="Times New Roman" panose="02020603050405020304" pitchFamily="18" charset="0"/>
                                </a:rPr>
                                <m:t>v</m:t>
                              </m:r>
                              <m:r>
                                <m:rPr>
                                  <m:nor/>
                                </m:rPr>
                                <a:rPr lang="en-US" altLang="zh-CN" sz="2000" b="0" i="0" baseline="-25000" dirty="0" smtClean="0">
                                  <a:effectLst/>
                                  <a:latin typeface="Times New Roman" panose="02020603050405020304" pitchFamily="18" charset="0"/>
                                  <a:ea typeface="隶书" pitchFamily="49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en-US" altLang="zh-CN" sz="2000" baseline="-25000" dirty="0">
                                  <a:effectLst/>
                                  <a:latin typeface="Times New Roman" panose="02020603050405020304" pitchFamily="18" charset="0"/>
                                  <a:ea typeface="隶书" pitchFamily="49" charset="-122"/>
                                  <a:cs typeface="Times New Roman" panose="02020603050405020304" pitchFamily="18" charset="0"/>
                                </a:rPr>
                                <m:t>(1)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altLang="zh-CN" sz="2000" b="1" i="1" dirty="0">
                                  <a:effectLst/>
                                  <a:latin typeface="Times New Roman" panose="02020603050405020304" pitchFamily="18" charset="0"/>
                                  <a:ea typeface="隶书" pitchFamily="49" charset="-122"/>
                                  <a:cs typeface="Times New Roman" panose="02020603050405020304" pitchFamily="18" charset="0"/>
                                </a:rPr>
                                <m:t>v</m:t>
                              </m:r>
                              <m:r>
                                <m:rPr>
                                  <m:nor/>
                                </m:rPr>
                                <a:rPr lang="en-US" altLang="zh-CN" sz="2000" b="0" i="0" baseline="-25000" dirty="0" smtClean="0">
                                  <a:effectLst/>
                                  <a:latin typeface="Times New Roman" panose="02020603050405020304" pitchFamily="18" charset="0"/>
                                  <a:ea typeface="隶书" pitchFamily="49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en-US" altLang="zh-CN" sz="2000" baseline="-25000" dirty="0">
                                  <a:effectLst/>
                                  <a:latin typeface="Times New Roman" panose="02020603050405020304" pitchFamily="18" charset="0"/>
                                  <a:ea typeface="隶书" pitchFamily="49" charset="-122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altLang="zh-CN" sz="2000" b="0" i="0" baseline="-25000" dirty="0" smtClean="0">
                                  <a:effectLst/>
                                  <a:latin typeface="Times New Roman" panose="02020603050405020304" pitchFamily="18" charset="0"/>
                                  <a:ea typeface="隶书" pitchFamily="49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en-US" altLang="zh-CN" sz="2000" baseline="-25000" dirty="0">
                                  <a:effectLst/>
                                  <a:latin typeface="Times New Roman" panose="02020603050405020304" pitchFamily="18" charset="0"/>
                                  <a:ea typeface="隶书" pitchFamily="49" charset="-122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zh-CN" sz="2000" dirty="0">
                  <a:effectLst/>
                  <a:latin typeface="Comic Sans MS" panose="030F0702030302020204" pitchFamily="66" charset="0"/>
                  <a:ea typeface="隶书" pitchFamily="49" charset="-122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altLang="zh-CN" sz="2000" dirty="0">
                    <a:effectLst/>
                    <a:latin typeface="Comic Sans MS" panose="030F0702030302020204" pitchFamily="66" charset="0"/>
                    <a:ea typeface="隶书" pitchFamily="49" charset="-122"/>
                    <a:cs typeface="Times New Roman" panose="02020603050405020304" pitchFamily="18" charset="0"/>
                  </a:rPr>
                  <a:t>Since </a:t>
                </a:r>
                <a:r>
                  <a:rPr lang="el-GR" altLang="zh-CN" sz="20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000" i="1" baseline="-25000" dirty="0" err="1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i</a:t>
                </a:r>
                <a:r>
                  <a:rPr lang="el-GR" altLang="zh-CN" sz="20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ν</a:t>
                </a:r>
                <a:r>
                  <a:rPr lang="en-US" altLang="zh-CN" sz="2000" i="1" baseline="-25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j</a:t>
                </a:r>
                <a:r>
                  <a:rPr lang="el-GR" altLang="zh-CN" sz="2000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000" i="1" dirty="0" err="1">
                    <a:effectLst/>
                    <a:latin typeface="Symbol" panose="05050102010706020507" pitchFamily="18" charset="2"/>
                    <a:ea typeface="隶书" pitchFamily="49" charset="-122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000" i="1" baseline="-25000" dirty="0" err="1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ij</a:t>
                </a:r>
                <a:r>
                  <a:rPr lang="en-US" altLang="zh-CN" sz="2000" i="1" baseline="-25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, </a:t>
                </a:r>
              </a:p>
              <a:p>
                <a:pPr marL="0" indent="0">
                  <a:spcBef>
                    <a:spcPts val="0"/>
                  </a:spcBef>
                  <a:buNone/>
                  <a:defRPr/>
                </a:pPr>
                <a:r>
                  <a:rPr lang="en-US" altLang="zh-CN" sz="2000" dirty="0">
                    <a:effectLst/>
                    <a:ea typeface="隶书" pitchFamily="49" charset="-122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sz="2000" i="1">
                            <a:effectLst/>
                            <a:latin typeface="Cambria Math" panose="020405030504060302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sz="2000" i="1">
                                <a:effectLst/>
                                <a:latin typeface="Cambria Math" panose="02040503050406030204" pitchFamily="18" charset="0"/>
                                <a:ea typeface="隶书" pitchFamily="49" charset="-122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altLang="zh-CN" sz="2000" b="1" i="1" dirty="0" smtClean="0">
                                  <a:effectLst/>
                                  <a:latin typeface="Symbol" panose="05050102010706020507" pitchFamily="18" charset="2"/>
                                  <a:ea typeface="隶书" pitchFamily="49" charset="-122"/>
                                  <a:cs typeface="Times New Roman" panose="02020603050405020304" pitchFamily="18" charset="0"/>
                                </a:rPr>
                                <m:t>p</m:t>
                              </m:r>
                              <m:r>
                                <m:rPr>
                                  <m:nor/>
                                </m:rPr>
                                <a:rPr lang="en-US" altLang="zh-CN" sz="2000" baseline="-25000" dirty="0">
                                  <a:effectLst/>
                                  <a:latin typeface="Times New Roman" panose="02020603050405020304" pitchFamily="18" charset="0"/>
                                  <a:ea typeface="隶书" pitchFamily="49" charset="-122"/>
                                  <a:cs typeface="Times New Roman" panose="02020603050405020304" pitchFamily="18" charset="0"/>
                                </a:rPr>
                                <m:t>1(1)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altLang="zh-CN" sz="2000" b="1" i="1" dirty="0">
                                  <a:effectLst/>
                                  <a:latin typeface="Symbol" panose="05050102010706020507" pitchFamily="18" charset="2"/>
                                  <a:ea typeface="隶书" pitchFamily="49" charset="-122"/>
                                  <a:cs typeface="Times New Roman" panose="02020603050405020304" pitchFamily="18" charset="0"/>
                                </a:rPr>
                                <m:t>p</m:t>
                              </m:r>
                              <m:r>
                                <m:rPr>
                                  <m:nor/>
                                </m:rPr>
                                <a:rPr lang="en-US" altLang="zh-CN" sz="2000" baseline="-25000" dirty="0">
                                  <a:effectLst/>
                                  <a:latin typeface="Times New Roman" panose="02020603050405020304" pitchFamily="18" charset="0"/>
                                  <a:ea typeface="隶书" pitchFamily="49" charset="-122"/>
                                  <a:cs typeface="Times New Roman" panose="02020603050405020304" pitchFamily="18" charset="0"/>
                                </a:rPr>
                                <m:t>1(2)</m:t>
                              </m:r>
                              <m:r>
                                <a:rPr lang="en-US" altLang="zh-CN" sz="2000" i="1" baseline="30000" dirty="0">
                                  <a:effectLst/>
                                  <a:latin typeface="Cambria Math" panose="02040503050406030204" pitchFamily="18" charset="0"/>
                                  <a:ea typeface="隶书" pitchFamily="49" charset="-122"/>
                                  <a:cs typeface="Times New Roman" panose="02020603050405020304" pitchFamily="18" charset="0"/>
                                </a:rPr>
                                <m:t>  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altLang="zh-CN" sz="2000" b="1" i="1" dirty="0">
                                  <a:effectLst/>
                                  <a:latin typeface="Symbol" panose="05050102010706020507" pitchFamily="18" charset="2"/>
                                  <a:ea typeface="隶书" pitchFamily="49" charset="-122"/>
                                  <a:cs typeface="Times New Roman" panose="02020603050405020304" pitchFamily="18" charset="0"/>
                                </a:rPr>
                                <m:t>p</m:t>
                              </m:r>
                              <m:r>
                                <m:rPr>
                                  <m:nor/>
                                </m:rPr>
                                <a:rPr lang="en-US" altLang="zh-CN" sz="2000" baseline="-25000" dirty="0">
                                  <a:effectLst/>
                                  <a:latin typeface="Times New Roman" panose="02020603050405020304" pitchFamily="18" charset="0"/>
                                  <a:ea typeface="隶书" pitchFamily="49" charset="-122"/>
                                  <a:cs typeface="Times New Roman" panose="02020603050405020304" pitchFamily="18" charset="0"/>
                                </a:rPr>
                                <m:t>2(1)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altLang="zh-CN" sz="2000" b="1" i="1" dirty="0">
                                  <a:effectLst/>
                                  <a:latin typeface="Symbol" panose="05050102010706020507" pitchFamily="18" charset="2"/>
                                  <a:ea typeface="隶书" pitchFamily="49" charset="-122"/>
                                  <a:cs typeface="Times New Roman" panose="02020603050405020304" pitchFamily="18" charset="0"/>
                                </a:rPr>
                                <m:t>p</m:t>
                              </m:r>
                              <m:r>
                                <m:rPr>
                                  <m:nor/>
                                </m:rPr>
                                <a:rPr lang="en-US" altLang="zh-CN" sz="2000" baseline="-25000" dirty="0">
                                  <a:effectLst/>
                                  <a:latin typeface="Times New Roman" panose="02020603050405020304" pitchFamily="18" charset="0"/>
                                  <a:ea typeface="隶书" pitchFamily="49" charset="-122"/>
                                  <a:cs typeface="Times New Roman" panose="02020603050405020304" pitchFamily="18" charset="0"/>
                                </a:rPr>
                                <m:t>2(2)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CN" sz="2000" dirty="0">
                    <a:effectLst/>
                    <a:ea typeface="隶书" pitchFamily="49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sz="2000" i="1">
                            <a:effectLst/>
                            <a:latin typeface="Cambria Math" panose="020405030504060302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sz="2000" i="1">
                                <a:effectLst/>
                                <a:latin typeface="Cambria Math" panose="02040503050406030204" pitchFamily="18" charset="0"/>
                                <a:ea typeface="隶书" pitchFamily="49" charset="-122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altLang="zh-CN" sz="2000" b="1" i="1" dirty="0">
                                  <a:effectLst/>
                                  <a:latin typeface="Times New Roman" panose="02020603050405020304" pitchFamily="18" charset="0"/>
                                  <a:ea typeface="隶书" pitchFamily="49" charset="-122"/>
                                  <a:cs typeface="Times New Roman" panose="02020603050405020304" pitchFamily="18" charset="0"/>
                                </a:rPr>
                                <m:t>v</m:t>
                              </m:r>
                              <m:r>
                                <m:rPr>
                                  <m:nor/>
                                </m:rPr>
                                <a:rPr lang="en-US" altLang="zh-CN" sz="2000" baseline="-25000" dirty="0">
                                  <a:effectLst/>
                                  <a:latin typeface="Times New Roman" panose="02020603050405020304" pitchFamily="18" charset="0"/>
                                  <a:ea typeface="隶书" pitchFamily="49" charset="-122"/>
                                  <a:cs typeface="Times New Roman" panose="02020603050405020304" pitchFamily="18" charset="0"/>
                                </a:rPr>
                                <m:t>1(1)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altLang="zh-CN" sz="2000" b="1" i="1" dirty="0">
                                  <a:effectLst/>
                                  <a:latin typeface="Times New Roman" panose="02020603050405020304" pitchFamily="18" charset="0"/>
                                  <a:ea typeface="隶书" pitchFamily="49" charset="-122"/>
                                  <a:cs typeface="Times New Roman" panose="02020603050405020304" pitchFamily="18" charset="0"/>
                                </a:rPr>
                                <m:t>v</m:t>
                              </m:r>
                              <m:r>
                                <m:rPr>
                                  <m:nor/>
                                </m:rPr>
                                <a:rPr lang="en-US" altLang="zh-CN" sz="2000" baseline="-25000" dirty="0">
                                  <a:effectLst/>
                                  <a:latin typeface="Times New Roman" panose="02020603050405020304" pitchFamily="18" charset="0"/>
                                  <a:ea typeface="隶书" pitchFamily="49" charset="-122"/>
                                  <a:cs typeface="Times New Roman" panose="02020603050405020304" pitchFamily="18" charset="0"/>
                                </a:rPr>
                                <m:t>1(2)</m:t>
                              </m:r>
                              <m:r>
                                <a:rPr lang="en-US" altLang="zh-CN" sz="2000" i="1" baseline="30000" dirty="0">
                                  <a:effectLst/>
                                  <a:latin typeface="Cambria Math" panose="02040503050406030204" pitchFamily="18" charset="0"/>
                                  <a:ea typeface="隶书" pitchFamily="49" charset="-122"/>
                                  <a:cs typeface="Times New Roman" panose="02020603050405020304" pitchFamily="18" charset="0"/>
                                </a:rPr>
                                <m:t>  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altLang="zh-CN" sz="2000" b="1" i="1" dirty="0">
                                  <a:effectLst/>
                                  <a:latin typeface="Times New Roman" panose="02020603050405020304" pitchFamily="18" charset="0"/>
                                  <a:ea typeface="隶书" pitchFamily="49" charset="-122"/>
                                  <a:cs typeface="Times New Roman" panose="02020603050405020304" pitchFamily="18" charset="0"/>
                                </a:rPr>
                                <m:t>v</m:t>
                              </m:r>
                              <m:r>
                                <m:rPr>
                                  <m:nor/>
                                </m:rPr>
                                <a:rPr lang="en-US" altLang="zh-CN" sz="2000" baseline="-25000" dirty="0">
                                  <a:effectLst/>
                                  <a:latin typeface="Times New Roman" panose="02020603050405020304" pitchFamily="18" charset="0"/>
                                  <a:ea typeface="隶书" pitchFamily="49" charset="-122"/>
                                  <a:cs typeface="Times New Roman" panose="02020603050405020304" pitchFamily="18" charset="0"/>
                                </a:rPr>
                                <m:t>2(1)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altLang="zh-CN" sz="2000" b="1" i="1" dirty="0">
                                  <a:effectLst/>
                                  <a:latin typeface="Times New Roman" panose="02020603050405020304" pitchFamily="18" charset="0"/>
                                  <a:ea typeface="隶书" pitchFamily="49" charset="-122"/>
                                  <a:cs typeface="Times New Roman" panose="02020603050405020304" pitchFamily="18" charset="0"/>
                                </a:rPr>
                                <m:t>v</m:t>
                              </m:r>
                              <m:r>
                                <m:rPr>
                                  <m:nor/>
                                </m:rPr>
                                <a:rPr lang="en-US" altLang="zh-CN" sz="2000" baseline="-25000" dirty="0">
                                  <a:effectLst/>
                                  <a:latin typeface="Times New Roman" panose="02020603050405020304" pitchFamily="18" charset="0"/>
                                  <a:ea typeface="隶书" pitchFamily="49" charset="-122"/>
                                  <a:cs typeface="Times New Roman" panose="02020603050405020304" pitchFamily="18" charset="0"/>
                                </a:rPr>
                                <m:t>2(2)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0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I</a:t>
                </a:r>
              </a:p>
              <a:p>
                <a:pPr marL="0" indent="0">
                  <a:spcBef>
                    <a:spcPts val="0"/>
                  </a:spcBef>
                  <a:buNone/>
                  <a:defRPr/>
                </a:pPr>
                <a:endParaRPr lang="en-US" altLang="zh-CN" sz="2000" b="1" i="1" dirty="0">
                  <a:effectLst/>
                  <a:latin typeface="Times New Roman" panose="02020603050405020304" pitchFamily="18" charset="0"/>
                  <a:ea typeface="隶书" pitchFamily="49" charset="-122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  <a:defRPr/>
                </a:pPr>
                <a:r>
                  <a:rPr lang="en-US" altLang="zh-CN" sz="2000" dirty="0">
                    <a:effectLst/>
                    <a:latin typeface="Comic Sans MS" panose="030F0702030302020204" pitchFamily="66" charset="0"/>
                    <a:ea typeface="隶书" pitchFamily="49" charset="-122"/>
                    <a:cs typeface="Times New Roman" panose="02020603050405020304" pitchFamily="18" charset="0"/>
                  </a:rPr>
                  <a:t>This means </a:t>
                </a:r>
                <a:r>
                  <a:rPr lang="en-US" altLang="zh-CN" sz="20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U </a:t>
                </a:r>
                <a:r>
                  <a:rPr lang="en-US" altLang="zh-CN" sz="2000" dirty="0">
                    <a:effectLst/>
                    <a:latin typeface="Comic Sans MS" panose="030F0702030302020204" pitchFamily="66" charset="0"/>
                    <a:ea typeface="隶书" pitchFamily="49" charset="-122"/>
                    <a:cs typeface="Times New Roman" panose="02020603050405020304" pitchFamily="18" charset="0"/>
                  </a:rPr>
                  <a:t>is invertible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: </a:t>
                </a:r>
                <a:r>
                  <a:rPr lang="pl-PL" altLang="zh-CN" sz="20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P</a:t>
                </a:r>
                <a:r>
                  <a:rPr lang="pl-PL" altLang="zh-CN" sz="2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=</a:t>
                </a:r>
                <a:r>
                  <a:rPr lang="pl-PL" altLang="zh-CN" sz="20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UΛU</a:t>
                </a:r>
                <a:r>
                  <a:rPr lang="pl-PL" altLang="zh-CN" sz="2000" baseline="30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−1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 ,</a:t>
                </a:r>
                <a:r>
                  <a:rPr lang="pl-PL" altLang="zh-CN" sz="20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 P</a:t>
                </a:r>
                <a:r>
                  <a:rPr lang="en-US" altLang="zh-CN" sz="2000" baseline="30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pl-PL" altLang="zh-CN" sz="2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=</a:t>
                </a:r>
                <a:r>
                  <a:rPr lang="pl-PL" altLang="zh-CN" sz="20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UΛ</a:t>
                </a:r>
                <a:r>
                  <a:rPr lang="en-US" altLang="zh-CN" sz="2000" baseline="30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pl-PL" altLang="zh-CN" sz="20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U</a:t>
                </a:r>
                <a:r>
                  <a:rPr lang="pl-PL" altLang="zh-CN" sz="2000" baseline="30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−1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 …</a:t>
                </a:r>
                <a:r>
                  <a:rPr lang="pl-PL" altLang="zh-CN" sz="20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 P</a:t>
                </a:r>
                <a:r>
                  <a:rPr lang="en-US" altLang="zh-CN" sz="2000" i="1" baseline="30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n</a:t>
                </a:r>
                <a:r>
                  <a:rPr lang="pl-PL" altLang="zh-CN" sz="2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=</a:t>
                </a:r>
                <a:r>
                  <a:rPr lang="pl-PL" altLang="zh-CN" sz="20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UΛ</a:t>
                </a:r>
                <a:r>
                  <a:rPr lang="en-US" altLang="zh-CN" sz="2000" i="1" baseline="30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n</a:t>
                </a:r>
                <a:r>
                  <a:rPr lang="pl-PL" altLang="zh-CN" sz="20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U</a:t>
                </a:r>
                <a:r>
                  <a:rPr lang="pl-PL" altLang="zh-CN" sz="2000" baseline="30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−1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 ,</a:t>
                </a:r>
              </a:p>
              <a:p>
                <a:pPr marL="0" indent="0">
                  <a:spcBef>
                    <a:spcPts val="0"/>
                  </a:spcBef>
                  <a:buNone/>
                  <a:defRPr/>
                </a:pPr>
                <a:r>
                  <a:rPr lang="en-US" altLang="zh-CN" sz="20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pl-PL" altLang="zh-CN" sz="20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000" i="1" baseline="30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n </a:t>
                </a:r>
                <a:r>
                  <a:rPr lang="pl-PL" altLang="zh-CN" sz="2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CN" sz="2000" b="0" i="1" smtClean="0"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𝑀</m:t>
                        </m:r>
                      </m:sup>
                      <m:e>
                        <m:r>
                          <m:rPr>
                            <m:nor/>
                          </m:rPr>
                          <a:rPr lang="el-GR" altLang="zh-CN" sz="2000" i="1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λ</m:t>
                        </m:r>
                        <m:r>
                          <m:rPr>
                            <m:nor/>
                          </m:rPr>
                          <a:rPr lang="en-US" altLang="zh-CN" sz="2000" i="1" baseline="-25000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altLang="zh-CN" sz="2000" i="1" baseline="30000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altLang="zh-CN" sz="2000" b="1" i="1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altLang="zh-CN" sz="2000" i="1" baseline="-25000" dirty="0" smtClean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altLang="zh-CN" sz="2000" b="1" i="1" dirty="0">
                            <a:effectLst/>
                            <a:latin typeface="Symbol" panose="05050102010706020507" pitchFamily="18" charset="2"/>
                            <a:ea typeface="隶书" pitchFamily="49" charset="-122"/>
                            <a:cs typeface="Times New Roman" panose="02020603050405020304" pitchFamily="18" charset="0"/>
                          </a:rPr>
                          <m:t>p</m:t>
                        </m:r>
                      </m:e>
                    </m:nary>
                    <m:r>
                      <m:rPr>
                        <m:nor/>
                      </m:rPr>
                      <a:rPr lang="en-US" altLang="zh-CN" sz="2000" i="1" baseline="-25000" dirty="0">
                        <a:effectLst/>
                        <a:latin typeface="Times New Roman" panose="02020603050405020304" pitchFamily="18" charset="0"/>
                        <a:ea typeface="隶书" pitchFamily="49" charset="-122"/>
                        <a:cs typeface="Times New Roman" panose="02020603050405020304" pitchFamily="18" charset="0"/>
                      </a:rPr>
                      <m:t>i</m:t>
                    </m:r>
                  </m:oMath>
                </a14:m>
                <a:endParaRPr lang="en-US" altLang="zh-CN" sz="2000" dirty="0">
                  <a:effectLst/>
                  <a:latin typeface="Comic Sans MS" panose="030F0702030302020204" pitchFamily="66" charset="0"/>
                  <a:ea typeface="隶书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blipFill>
                <a:blip r:embed="rId2"/>
                <a:stretch>
                  <a:fillRect l="-741" t="-1201" b="-132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1760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页脚占位符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/>
              <a:t>Information &amp; Telecommunication Engineering (0900203)  @ SDUWH</a:t>
            </a:r>
          </a:p>
        </p:txBody>
      </p:sp>
      <p:sp>
        <p:nvSpPr>
          <p:cNvPr id="13314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altLang="zh-CN" dirty="0">
                <a:effectLst/>
                <a:ea typeface="隶书" pitchFamily="49" charset="-122"/>
              </a:rPr>
              <a:t>Distinct eigenvalues for </a:t>
            </a:r>
            <a:r>
              <a:rPr lang="en-US" altLang="zh-CN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M</a:t>
            </a:r>
            <a:r>
              <a:rPr lang="en-US" altLang="zh-CN" dirty="0">
                <a:effectLst/>
                <a:ea typeface="隶书" pitchFamily="49" charset="-122"/>
              </a:rPr>
              <a:t>&gt;2 states</a:t>
            </a:r>
            <a:endParaRPr lang="en-US" altLang="zh-CN" dirty="0">
              <a:effectLst/>
              <a:ea typeface="隶书" pitchFamily="49" charset="-122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2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457200" y="685800"/>
                <a:ext cx="8307388" cy="3868738"/>
              </a:xfrm>
            </p:spPr>
            <p:txBody>
              <a:bodyPr/>
              <a:lstStyle/>
              <a:p>
                <a:pPr>
                  <a:defRPr/>
                </a:pPr>
                <a:r>
                  <a:rPr lang="en-US" altLang="zh-CN" sz="2000" dirty="0">
                    <a:latin typeface="Comic Sans MS" pitchFamily="66" charset="0"/>
                    <a:ea typeface="宋体" charset="-122"/>
                  </a:rPr>
                  <a:t>Recall that, for an </a:t>
                </a:r>
                <a:r>
                  <a:rPr lang="en-US" altLang="zh-CN" sz="2000" i="1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000" dirty="0">
                    <a:latin typeface="Comic Sans MS" pitchFamily="66" charset="0"/>
                    <a:ea typeface="宋体" charset="-122"/>
                  </a:rPr>
                  <a:t> state Markov chain, 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det</a:t>
                </a:r>
                <a:r>
                  <a:rPr lang="en-US" altLang="zh-CN" sz="2000" dirty="0">
                    <a:latin typeface="Comic Sans MS" pitchFamily="66" charset="0"/>
                    <a:ea typeface="宋体" charset="-122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000" b="1" i="1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 −</a:t>
                </a:r>
                <a:r>
                  <a:rPr lang="el-GR" altLang="zh-CN" sz="2000" i="1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000" b="1" i="1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I 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000" dirty="0">
                    <a:latin typeface="Comic Sans MS" pitchFamily="66" charset="0"/>
                    <a:ea typeface="宋体" charset="-122"/>
                  </a:rPr>
                  <a:t> is a polynomial of degree </a:t>
                </a:r>
                <a:r>
                  <a:rPr lang="en-US" altLang="zh-CN" sz="2000" i="1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M </a:t>
                </a:r>
                <a:r>
                  <a:rPr lang="en-US" altLang="zh-CN" sz="2000" dirty="0">
                    <a:latin typeface="Comic Sans MS" pitchFamily="66" charset="0"/>
                    <a:ea typeface="宋体" charset="-122"/>
                  </a:rPr>
                  <a:t> in </a:t>
                </a:r>
                <a:r>
                  <a:rPr lang="el-GR" altLang="zh-CN" sz="2000" i="1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λ</a:t>
                </a:r>
                <a:r>
                  <a:rPr lang="el-GR" altLang="zh-CN" sz="2000" dirty="0">
                    <a:latin typeface="Comic Sans MS" pitchFamily="66" charset="0"/>
                    <a:ea typeface="宋体" charset="-122"/>
                  </a:rPr>
                  <a:t>. </a:t>
                </a:r>
                <a:r>
                  <a:rPr lang="en-US" altLang="zh-CN" sz="2000" dirty="0">
                    <a:latin typeface="Comic Sans MS" pitchFamily="66" charset="0"/>
                    <a:ea typeface="宋体" charset="-122"/>
                  </a:rPr>
                  <a:t>It has </a:t>
                </a:r>
                <a:r>
                  <a:rPr lang="en-US" altLang="zh-CN" sz="2000" i="1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M </a:t>
                </a:r>
                <a:r>
                  <a:rPr lang="en-US" altLang="zh-CN" sz="2000" dirty="0">
                    <a:latin typeface="Comic Sans MS" pitchFamily="66" charset="0"/>
                    <a:ea typeface="宋体" charset="-122"/>
                  </a:rPr>
                  <a:t> roots (eigenvalues), which we assume here to be distinct. Each eigenvalue </a:t>
                </a:r>
                <a:r>
                  <a:rPr lang="el-GR" altLang="zh-CN" sz="2000" i="1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000" i="1" baseline="-25000" dirty="0" err="1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i</a:t>
                </a:r>
                <a:r>
                  <a:rPr lang="en-US" altLang="zh-CN" sz="2000" i="1" baseline="-25000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Comic Sans MS" pitchFamily="66" charset="0"/>
                    <a:ea typeface="宋体" charset="-122"/>
                  </a:rPr>
                  <a:t>has a right eigenvector </a:t>
                </a:r>
                <a:r>
                  <a:rPr lang="en-US" altLang="zh-CN" sz="20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v</a:t>
                </a:r>
                <a:r>
                  <a:rPr lang="en-US" altLang="zh-CN" sz="2000" i="1" baseline="-25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i</a:t>
                </a:r>
                <a:r>
                  <a:rPr lang="en-US" altLang="zh-CN" sz="2000" dirty="0">
                    <a:latin typeface="Comic Sans MS" pitchFamily="66" charset="0"/>
                    <a:ea typeface="宋体" charset="-122"/>
                  </a:rPr>
                  <a:t>  and a left eigenvector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000" b="1" i="1" dirty="0">
                        <a:effectLst/>
                        <a:latin typeface="Symbol" panose="05050102010706020507" pitchFamily="18" charset="2"/>
                        <a:ea typeface="隶书" pitchFamily="49" charset="-122"/>
                        <a:cs typeface="Times New Roman" panose="02020603050405020304" pitchFamily="18" charset="0"/>
                      </a:rPr>
                      <m:t>p</m:t>
                    </m:r>
                    <m:r>
                      <m:rPr>
                        <m:nor/>
                      </m:rPr>
                      <a:rPr lang="en-US" altLang="zh-CN" sz="2000" b="0" i="1" baseline="-25000" dirty="0" smtClean="0">
                        <a:effectLst/>
                        <a:latin typeface="Times New Roman" panose="02020603050405020304" pitchFamily="18" charset="0"/>
                        <a:ea typeface="隶书" pitchFamily="49" charset="-122"/>
                        <a:cs typeface="Times New Roman" panose="02020603050405020304" pitchFamily="18" charset="0"/>
                      </a:rPr>
                      <m:t>i</m:t>
                    </m:r>
                  </m:oMath>
                </a14:m>
                <a:r>
                  <a:rPr lang="el-GR" altLang="zh-CN" sz="2000" dirty="0">
                    <a:latin typeface="Comic Sans MS" pitchFamily="66" charset="0"/>
                    <a:ea typeface="宋体" charset="-122"/>
                  </a:rPr>
                  <a:t>. </a:t>
                </a:r>
                <a:r>
                  <a:rPr lang="en-US" altLang="zh-CN" sz="2000" dirty="0">
                    <a:latin typeface="Comic Sans MS" pitchFamily="66" charset="0"/>
                    <a:ea typeface="宋体" charset="-122"/>
                  </a:rPr>
                  <a:t>Also </a:t>
                </a:r>
                <a:r>
                  <a:rPr lang="el-GR" altLang="zh-CN" sz="20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000" i="1" baseline="-25000" dirty="0" err="1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i</a:t>
                </a:r>
                <a:r>
                  <a:rPr lang="en-US" altLang="zh-CN" sz="2000" i="1" baseline="-25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b="1" i="1" dirty="0" err="1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v</a:t>
                </a:r>
                <a:r>
                  <a:rPr lang="en-US" altLang="zh-CN" sz="2000" i="1" baseline="-25000" dirty="0" err="1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j</a:t>
                </a:r>
                <a:r>
                  <a:rPr lang="en-US" altLang="zh-CN" sz="2000" baseline="-25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= 0 </a:t>
                </a:r>
                <a:r>
                  <a:rPr lang="en-US" altLang="zh-CN" sz="2000" dirty="0">
                    <a:effectLst/>
                    <a:latin typeface="Comic Sans MS" panose="030F0702030302020204" pitchFamily="66" charset="0"/>
                    <a:ea typeface="隶书" pitchFamily="49" charset="-122"/>
                    <a:cs typeface="Times New Roman" panose="02020603050405020304" pitchFamily="18" charset="0"/>
                  </a:rPr>
                  <a:t>if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i="1" dirty="0" err="1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i</a:t>
                </a:r>
                <a:r>
                  <a:rPr lang="el-GR" altLang="zh-CN" sz="2000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baseline="-25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  <a:sym typeface="Euclid Symbol" panose="05050102010706020507" pitchFamily="18" charset="2"/>
                  </a:rPr>
                  <a:t>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j 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defRPr/>
                </a:pPr>
                <a:endParaRPr lang="en-US" altLang="zh-CN" sz="2000" i="1" baseline="-25000" dirty="0">
                  <a:effectLst/>
                  <a:latin typeface="Times New Roman" panose="02020603050405020304" pitchFamily="18" charset="0"/>
                  <a:ea typeface="隶书" pitchFamily="49" charset="-122"/>
                  <a:cs typeface="Times New Roman" panose="02020603050405020304" pitchFamily="18" charset="0"/>
                </a:endParaRPr>
              </a:p>
              <a:p>
                <a:pPr>
                  <a:defRPr/>
                </a:pPr>
                <a:r>
                  <a:rPr lang="en-US" altLang="zh-CN" sz="2000" dirty="0">
                    <a:latin typeface="Comic Sans MS" pitchFamily="66" charset="0"/>
                    <a:ea typeface="宋体" charset="-122"/>
                  </a:rPr>
                  <a:t>By scaling </a:t>
                </a:r>
                <a:r>
                  <a:rPr lang="el-GR" altLang="zh-CN" sz="20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000" i="1" baseline="-25000" dirty="0" err="1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i</a:t>
                </a:r>
                <a:r>
                  <a:rPr lang="en-US" altLang="zh-CN" sz="2000" i="1" baseline="-25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effectLst/>
                    <a:latin typeface="Comic Sans MS" panose="030F0702030302020204" pitchFamily="66" charset="0"/>
                    <a:ea typeface="隶书" pitchFamily="49" charset="-122"/>
                    <a:cs typeface="Times New Roman" panose="02020603050405020304" pitchFamily="18" charset="0"/>
                  </a:rPr>
                  <a:t>or </a:t>
                </a:r>
                <a:r>
                  <a:rPr lang="en-US" altLang="zh-CN" sz="20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v</a:t>
                </a:r>
                <a:r>
                  <a:rPr lang="en-US" altLang="zh-CN" sz="2000" i="1" baseline="-25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i</a:t>
                </a:r>
                <a:r>
                  <a:rPr lang="en-US" altLang="zh-CN" sz="2000" dirty="0">
                    <a:latin typeface="Comic Sans MS" pitchFamily="66" charset="0"/>
                    <a:ea typeface="宋体" charset="-122"/>
                  </a:rPr>
                  <a:t> , we can have </a:t>
                </a:r>
                <a:r>
                  <a:rPr lang="el-GR" altLang="zh-CN" sz="20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000" i="1" baseline="-25000" dirty="0" err="1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i</a:t>
                </a:r>
                <a:r>
                  <a:rPr lang="en-US" altLang="zh-CN" sz="2000" i="1" baseline="-25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v</a:t>
                </a:r>
                <a:r>
                  <a:rPr lang="en-US" altLang="zh-CN" sz="2000" i="1" baseline="-25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i</a:t>
                </a:r>
                <a:r>
                  <a:rPr lang="en-US" altLang="zh-CN" sz="2000" baseline="-25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=1 </a:t>
                </a:r>
                <a:r>
                  <a:rPr lang="en-US" altLang="zh-CN" sz="2000" dirty="0">
                    <a:latin typeface="Comic Sans MS" pitchFamily="66" charset="0"/>
                    <a:ea typeface="宋体" charset="-122"/>
                  </a:rPr>
                  <a:t>. Let </a:t>
                </a:r>
                <a:r>
                  <a:rPr lang="en-US" altLang="zh-CN" sz="2000" b="1" i="1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U</a:t>
                </a:r>
                <a:r>
                  <a:rPr lang="en-US" altLang="zh-CN" sz="2000" dirty="0">
                    <a:latin typeface="Comic Sans MS" pitchFamily="66" charset="0"/>
                    <a:ea typeface="宋体" charset="-122"/>
                  </a:rPr>
                  <a:t> be the matrix with columns </a:t>
                </a:r>
                <a:r>
                  <a:rPr lang="en-US" altLang="zh-CN" sz="20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v</a:t>
                </a:r>
                <a:r>
                  <a:rPr lang="en-US" altLang="zh-CN" sz="2000" baseline="-25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,…,</a:t>
                </a:r>
                <a:r>
                  <a:rPr lang="en-US" altLang="zh-CN" sz="2000" b="1" i="1" dirty="0" err="1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v</a:t>
                </a:r>
                <a:r>
                  <a:rPr lang="en-US" altLang="zh-CN" sz="2000" i="1" baseline="-25000" dirty="0" err="1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000" dirty="0">
                    <a:latin typeface="Comic Sans MS" pitchFamily="66" charset="0"/>
                    <a:ea typeface="宋体" charset="-122"/>
                  </a:rPr>
                  <a:t> and let </a:t>
                </a:r>
                <a:r>
                  <a:rPr lang="en-US" altLang="zh-CN" sz="2000" b="1" i="1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V</a:t>
                </a:r>
                <a:r>
                  <a:rPr lang="en-US" altLang="zh-CN" sz="2000" dirty="0">
                    <a:latin typeface="Comic Sans MS" pitchFamily="66" charset="0"/>
                    <a:ea typeface="宋体" charset="-122"/>
                  </a:rPr>
                  <a:t> have rows </a:t>
                </a:r>
                <a:r>
                  <a:rPr lang="el-GR" altLang="zh-CN" sz="20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000" baseline="-25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,…,</a:t>
                </a:r>
                <a:r>
                  <a:rPr lang="el-GR" altLang="zh-CN" sz="20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000" i="1" baseline="-25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000" dirty="0">
                    <a:latin typeface="Comic Sans MS" pitchFamily="66" charset="0"/>
                    <a:ea typeface="宋体" charset="-122"/>
                  </a:rPr>
                  <a:t> , then </a:t>
                </a:r>
                <a:r>
                  <a:rPr lang="en-US" altLang="zh-CN" sz="2000" b="1" i="1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VU</a:t>
                </a:r>
                <a:r>
                  <a:rPr lang="en-US" altLang="zh-CN" sz="2000" dirty="0">
                    <a:latin typeface="Comic Sans MS" pitchFamily="66" charset="0"/>
                    <a:ea typeface="宋体" charset="-122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= </a:t>
                </a:r>
                <a:r>
                  <a:rPr lang="en-US" altLang="zh-CN" sz="2000" b="1" i="1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I</a:t>
                </a:r>
                <a:r>
                  <a:rPr lang="en-US" altLang="zh-CN" sz="2000" dirty="0">
                    <a:latin typeface="Comic Sans MS" pitchFamily="66" charset="0"/>
                    <a:ea typeface="宋体" charset="-122"/>
                  </a:rPr>
                  <a:t>, so </a:t>
                </a:r>
                <a:r>
                  <a:rPr lang="en-US" altLang="zh-CN" sz="2000" b="1" i="1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V</a:t>
                </a:r>
                <a:r>
                  <a:rPr lang="en-US" altLang="zh-CN" sz="2000" b="1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000" b="1" i="1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U</a:t>
                </a:r>
                <a:r>
                  <a:rPr lang="en-US" altLang="zh-CN" sz="2000" baseline="30000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−1</a:t>
                </a:r>
                <a:r>
                  <a:rPr lang="en-US" altLang="zh-CN" sz="2000" b="1" i="1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 , </a:t>
                </a:r>
                <a:r>
                  <a:rPr lang="en-US" altLang="zh-CN" sz="2000" b="1" dirty="0">
                    <a:latin typeface="Comic Sans MS" panose="030F0702030302020204" pitchFamily="66" charset="0"/>
                    <a:ea typeface="宋体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000" dirty="0">
                    <a:latin typeface="Comic Sans MS" pitchFamily="66" charset="0"/>
                    <a:ea typeface="宋体" charset="-122"/>
                  </a:rPr>
                  <a:t>hus the eigenvectors </a:t>
                </a:r>
                <a:r>
                  <a:rPr lang="en-US" altLang="zh-CN" sz="20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v</a:t>
                </a:r>
                <a:r>
                  <a:rPr lang="en-US" altLang="zh-CN" sz="2000" baseline="-25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,…,</a:t>
                </a:r>
                <a:r>
                  <a:rPr lang="en-US" altLang="zh-CN" sz="2000" b="1" i="1" dirty="0" err="1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v</a:t>
                </a:r>
                <a:r>
                  <a:rPr lang="en-US" altLang="zh-CN" sz="2000" i="1" baseline="-25000" dirty="0" err="1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000" dirty="0">
                    <a:latin typeface="Comic Sans MS" pitchFamily="66" charset="0"/>
                    <a:ea typeface="宋体" charset="-122"/>
                  </a:rPr>
                  <a:t> are linearly independent and span the same space as </a:t>
                </a:r>
                <a:r>
                  <a:rPr lang="el-GR" altLang="zh-CN" sz="20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000" baseline="-25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,…,</a:t>
                </a:r>
                <a:r>
                  <a:rPr lang="el-GR" altLang="zh-CN" sz="20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000" i="1" baseline="-25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000" dirty="0">
                    <a:latin typeface="Comic Sans MS" pitchFamily="66" charset="0"/>
                    <a:ea typeface="宋体" charset="-122"/>
                  </a:rPr>
                  <a:t> do.</a:t>
                </a:r>
              </a:p>
              <a:p>
                <a:pPr marL="400050">
                  <a:spcBef>
                    <a:spcPts val="1200"/>
                  </a:spcBef>
                  <a:defRPr/>
                </a:pPr>
                <a:r>
                  <a:rPr lang="en-US" altLang="zh-CN" sz="2000" dirty="0">
                    <a:effectLst/>
                    <a:latin typeface="Comic Sans MS" panose="030F0702030302020204" pitchFamily="66" charset="0"/>
                    <a:ea typeface="隶书" pitchFamily="49" charset="-122"/>
                    <a:cs typeface="Times New Roman" panose="02020603050405020304" pitchFamily="18" charset="0"/>
                  </a:rPr>
                  <a:t>Based on </a:t>
                </a:r>
                <a:r>
                  <a:rPr lang="en-US" altLang="zh-CN" sz="20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PU</a:t>
                </a:r>
                <a:r>
                  <a:rPr lang="en-US" altLang="zh-CN" sz="2000" baseline="-25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= </a:t>
                </a:r>
                <a:r>
                  <a:rPr lang="en-US" altLang="zh-CN" sz="20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U</a:t>
                </a:r>
                <a:r>
                  <a:rPr lang="en-US" altLang="zh-CN" sz="2000" b="1" i="1" dirty="0">
                    <a:effectLst/>
                    <a:latin typeface="Symbol" panose="05050102010706020507" pitchFamily="18" charset="2"/>
                    <a:ea typeface="隶书" pitchFamily="49" charset="-122"/>
                    <a:cs typeface="Times New Roman" panose="02020603050405020304" pitchFamily="18" charset="0"/>
                  </a:rPr>
                  <a:t>L</a:t>
                </a:r>
                <a:r>
                  <a:rPr lang="el-GR" altLang="zh-CN" sz="2000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effectLst/>
                    <a:latin typeface="Comic Sans MS" panose="030F0702030302020204" pitchFamily="66" charset="0"/>
                    <a:ea typeface="隶书" pitchFamily="49" charset="-122"/>
                    <a:cs typeface="Times New Roman" panose="02020603050405020304" pitchFamily="18" charset="0"/>
                  </a:rPr>
                  <a:t>, </a:t>
                </a:r>
                <a:r>
                  <a:rPr lang="pl-PL" altLang="zh-CN" sz="20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P</a:t>
                </a:r>
                <a:r>
                  <a:rPr lang="pl-PL" altLang="zh-CN" sz="2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=</a:t>
                </a:r>
                <a:r>
                  <a:rPr lang="pl-PL" altLang="zh-CN" sz="20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UΛU</a:t>
                </a:r>
                <a:r>
                  <a:rPr lang="pl-PL" altLang="zh-CN" sz="2000" baseline="30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−1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,</a:t>
                </a:r>
                <a:r>
                  <a:rPr lang="pl-PL" altLang="zh-CN" sz="20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…</a:t>
                </a:r>
                <a:r>
                  <a:rPr lang="pl-PL" altLang="zh-CN" sz="20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0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pl-PL" altLang="zh-CN" sz="20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000" i="1" baseline="30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n</a:t>
                </a:r>
                <a:r>
                  <a:rPr lang="pl-PL" altLang="zh-CN" sz="2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=</a:t>
                </a:r>
                <a:r>
                  <a:rPr lang="pl-PL" altLang="zh-CN" sz="20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UΛ</a:t>
                </a:r>
                <a:r>
                  <a:rPr lang="en-US" altLang="zh-CN" sz="2000" i="1" baseline="30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n</a:t>
                </a:r>
                <a:r>
                  <a:rPr lang="pl-PL" altLang="zh-CN" sz="20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U</a:t>
                </a:r>
                <a:r>
                  <a:rPr lang="pl-PL" altLang="zh-CN" sz="2000" baseline="30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−1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pl-PL" altLang="zh-CN" sz="2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CN" sz="2000" i="1"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𝑀</m:t>
                        </m:r>
                      </m:sup>
                      <m:e>
                        <m:r>
                          <m:rPr>
                            <m:nor/>
                          </m:rPr>
                          <a:rPr lang="el-GR" altLang="zh-CN" sz="2000" i="1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λ</m:t>
                        </m:r>
                        <m:r>
                          <m:rPr>
                            <m:nor/>
                          </m:rPr>
                          <a:rPr lang="en-US" altLang="zh-CN" sz="2000" i="1" baseline="-25000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altLang="zh-CN" sz="2000" i="1" baseline="30000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altLang="zh-CN" sz="2000" b="1" i="1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altLang="zh-CN" sz="2000" i="1" baseline="-25000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altLang="zh-CN" sz="2000" b="1" i="1" dirty="0">
                            <a:effectLst/>
                            <a:latin typeface="Symbol" panose="05050102010706020507" pitchFamily="18" charset="2"/>
                            <a:ea typeface="隶书" pitchFamily="49" charset="-122"/>
                            <a:cs typeface="Times New Roman" panose="02020603050405020304" pitchFamily="18" charset="0"/>
                          </a:rPr>
                          <m:t>p</m:t>
                        </m:r>
                      </m:e>
                    </m:nary>
                    <m:r>
                      <m:rPr>
                        <m:nor/>
                      </m:rPr>
                      <a:rPr lang="en-US" altLang="zh-CN" sz="2000" i="1" baseline="-25000" dirty="0">
                        <a:effectLst/>
                        <a:latin typeface="Times New Roman" panose="02020603050405020304" pitchFamily="18" charset="0"/>
                        <a:ea typeface="隶书" pitchFamily="49" charset="-122"/>
                        <a:cs typeface="Times New Roman" panose="02020603050405020304" pitchFamily="18" charset="0"/>
                      </a:rPr>
                      <m:t>i</m:t>
                    </m:r>
                  </m:oMath>
                </a14:m>
                <a:endParaRPr lang="en-US" altLang="zh-CN" sz="2000" dirty="0">
                  <a:effectLst/>
                  <a:latin typeface="Comic Sans MS" panose="030F0702030302020204" pitchFamily="66" charset="0"/>
                  <a:ea typeface="隶书" pitchFamily="49" charset="-122"/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  <a:defRPr/>
                </a:pPr>
                <a:r>
                  <a:rPr lang="en-US" altLang="zh-CN" sz="1600" dirty="0">
                    <a:latin typeface="Comic Sans MS" pitchFamily="66" charset="0"/>
                    <a:ea typeface="宋体" charset="-122"/>
                  </a:rPr>
                  <a:t>Since (</a:t>
                </a:r>
                <a:r>
                  <a:rPr lang="en-US" altLang="zh-CN" sz="1600" b="1" i="1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P e =</a:t>
                </a:r>
                <a:r>
                  <a:rPr lang="en-US" altLang="zh-CN" sz="1600" dirty="0">
                    <a:latin typeface="Comic Sans MS" pitchFamily="66" charset="0"/>
                    <a:ea typeface="宋体" charset="-122"/>
                  </a:rPr>
                  <a:t> </a:t>
                </a:r>
                <a:r>
                  <a:rPr lang="en-US" altLang="zh-CN" sz="1600" b="1" i="1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e</a:t>
                </a:r>
                <a:r>
                  <a:rPr lang="en-US" altLang="zh-CN" sz="1600" dirty="0">
                    <a:latin typeface="Comic Sans MS" pitchFamily="66" charset="0"/>
                    <a:ea typeface="宋体" charset="-122"/>
                  </a:rPr>
                  <a:t> ), </a:t>
                </a:r>
                <a:r>
                  <a:rPr lang="en-US" altLang="zh-CN" sz="1600" b="1" i="1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e</a:t>
                </a:r>
                <a:r>
                  <a:rPr lang="en-US" altLang="zh-CN" sz="1600" dirty="0">
                    <a:latin typeface="Comic Sans MS" pitchFamily="66" charset="0"/>
                    <a:ea typeface="宋体" charset="-122"/>
                  </a:rPr>
                  <a:t> is a right eigenvector of eigenvalue </a:t>
                </a:r>
                <a:r>
                  <a:rPr lang="en-US" altLang="zh-CN" sz="1600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1600" dirty="0">
                    <a:latin typeface="Comic Sans MS" pitchFamily="66" charset="0"/>
                    <a:ea typeface="宋体" charset="-122"/>
                  </a:rPr>
                  <a:t>. </a:t>
                </a:r>
              </a:p>
            </p:txBody>
          </p:sp>
        </mc:Choice>
        <mc:Fallback xmlns="">
          <p:sp>
            <p:nvSpPr>
              <p:cNvPr id="2253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457200" y="685800"/>
                <a:ext cx="8307388" cy="3868738"/>
              </a:xfrm>
              <a:blipFill>
                <a:blip r:embed="rId2"/>
                <a:stretch>
                  <a:fillRect l="-147" t="-1104" b="-53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2024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页脚占位符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/>
              <a:t>Information &amp; Telecommunication Engineering (0900203)  @ SDUWH</a:t>
            </a:r>
          </a:p>
        </p:txBody>
      </p:sp>
      <p:sp>
        <p:nvSpPr>
          <p:cNvPr id="13314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altLang="zh-CN" dirty="0">
                <a:effectLst/>
                <a:ea typeface="隶书" pitchFamily="49" charset="-122"/>
              </a:rPr>
              <a:t>Distinct eigenvalues for </a:t>
            </a:r>
            <a:r>
              <a:rPr lang="en-US" altLang="zh-CN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M</a:t>
            </a:r>
            <a:r>
              <a:rPr lang="en-US" altLang="zh-CN" dirty="0">
                <a:effectLst/>
                <a:ea typeface="隶书" pitchFamily="49" charset="-122"/>
              </a:rPr>
              <a:t>&gt;2 states</a:t>
            </a:r>
            <a:endParaRPr lang="en-US" altLang="zh-CN" dirty="0">
              <a:effectLst/>
              <a:ea typeface="隶书" pitchFamily="49" charset="-122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2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457200" y="685800"/>
                <a:ext cx="8307388" cy="3868738"/>
              </a:xfrm>
            </p:spPr>
            <p:txBody>
              <a:bodyPr/>
              <a:lstStyle/>
              <a:p>
                <a:pPr>
                  <a:defRPr/>
                </a:pPr>
                <a:r>
                  <a:rPr lang="en-US" altLang="zh-CN" sz="2000" b="1" dirty="0">
                    <a:latin typeface="Comic Sans MS" pitchFamily="66" charset="0"/>
                    <a:ea typeface="宋体" charset="-122"/>
                  </a:rPr>
                  <a:t>Theorem</a:t>
                </a:r>
                <a:r>
                  <a:rPr lang="en-US" altLang="zh-CN" sz="2000" dirty="0">
                    <a:latin typeface="Comic Sans MS" pitchFamily="66" charset="0"/>
                    <a:ea typeface="宋体" charset="-122"/>
                  </a:rPr>
                  <a:t>: Left eigenvector </a:t>
                </a:r>
                <a:r>
                  <a:rPr lang="en-US" altLang="zh-CN" sz="2000" b="1" i="1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000" dirty="0">
                    <a:latin typeface="Comic Sans MS" pitchFamily="66" charset="0"/>
                    <a:ea typeface="宋体" charset="-122"/>
                  </a:rPr>
                  <a:t> of eigenvalue 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000" dirty="0">
                    <a:latin typeface="Comic Sans MS" pitchFamily="66" charset="0"/>
                    <a:ea typeface="宋体" charset="-122"/>
                  </a:rPr>
                  <a:t> is a  steady-state vector if it is normalized to </a:t>
                </a:r>
                <a:r>
                  <a:rPr lang="el-GR" altLang="zh-CN" sz="20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000" i="1" baseline="-25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e</a:t>
                </a:r>
                <a:r>
                  <a:rPr lang="en-US" altLang="zh-CN" sz="2000" baseline="-25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= 1.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en-US" altLang="zh-CN" sz="2000" b="1" dirty="0">
                    <a:latin typeface="Comic Sans MS" pitchFamily="66" charset="0"/>
                    <a:ea typeface="宋体" charset="-122"/>
                  </a:rPr>
                  <a:t>Theorem</a:t>
                </a:r>
                <a:r>
                  <a:rPr lang="en-US" altLang="zh-CN" sz="2000" dirty="0">
                    <a:latin typeface="Comic Sans MS" pitchFamily="66" charset="0"/>
                    <a:ea typeface="宋体" charset="-122"/>
                  </a:rPr>
                  <a:t>: </a:t>
                </a:r>
                <a:r>
                  <a:rPr lang="en-US" altLang="zh-CN" sz="2000" dirty="0">
                    <a:effectLst/>
                    <a:latin typeface="Comic Sans MS" panose="030F0702030302020204" pitchFamily="66" charset="0"/>
                    <a:ea typeface="隶书" pitchFamily="49" charset="-122"/>
                    <a:cs typeface="Times New Roman" panose="02020603050405020304" pitchFamily="18" charset="0"/>
                  </a:rPr>
                  <a:t>Every eigenvalue </a:t>
                </a:r>
                <a:r>
                  <a:rPr lang="el-GR" altLang="zh-CN" sz="2000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000" i="1" baseline="-25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 k </a:t>
                </a:r>
                <a:r>
                  <a:rPr lang="el-GR" altLang="zh-CN" sz="2000" dirty="0">
                    <a:effectLst/>
                    <a:latin typeface="Comic Sans MS" panose="030F0702030302020204" pitchFamily="66" charset="0"/>
                    <a:ea typeface="隶书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effectLst/>
                    <a:latin typeface="Comic Sans MS" panose="030F0702030302020204" pitchFamily="66" charset="0"/>
                    <a:ea typeface="隶书" pitchFamily="49" charset="-122"/>
                    <a:cs typeface="Times New Roman" panose="02020603050405020304" pitchFamily="18" charset="0"/>
                  </a:rPr>
                  <a:t>satisfies 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|</a:t>
                </a:r>
                <a:r>
                  <a:rPr lang="el-GR" altLang="zh-CN" sz="2000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000" i="1" baseline="-25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k</a:t>
                </a:r>
                <a:r>
                  <a:rPr lang="el-GR" altLang="zh-CN" sz="2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| ≤ 1.</a:t>
                </a:r>
                <a:endParaRPr lang="en-US" altLang="zh-CN" sz="2000" dirty="0">
                  <a:effectLst/>
                  <a:latin typeface="Times New Roman" panose="02020603050405020304" pitchFamily="18" charset="0"/>
                  <a:ea typeface="隶书" pitchFamily="49" charset="-122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en-US" altLang="zh-CN" sz="2000" dirty="0">
                    <a:latin typeface="Comic Sans MS" pitchFamily="66" charset="0"/>
                    <a:ea typeface="宋体" charset="-122"/>
                  </a:rPr>
                  <a:t>They are valid for all finite-state Markov chains. For the case with </a:t>
                </a:r>
                <a:r>
                  <a:rPr lang="en-US" altLang="zh-CN" sz="2000" i="1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000" dirty="0">
                    <a:latin typeface="Comic Sans MS" pitchFamily="66" charset="0"/>
                    <a:ea typeface="宋体" charset="-122"/>
                  </a:rPr>
                  <a:t> distinct eigenvalues,  </a:t>
                </a:r>
                <a:r>
                  <a:rPr lang="pl-PL" altLang="zh-CN" sz="20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0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i="1" baseline="30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n </a:t>
                </a:r>
                <a:r>
                  <a:rPr lang="pl-PL" altLang="zh-CN" sz="2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CN" sz="2000" i="1"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𝑀</m:t>
                        </m:r>
                      </m:sup>
                      <m:e>
                        <m:r>
                          <m:rPr>
                            <m:nor/>
                          </m:rPr>
                          <a:rPr lang="el-GR" altLang="zh-CN" sz="2000" i="1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λ</m:t>
                        </m:r>
                        <m:r>
                          <m:rPr>
                            <m:nor/>
                          </m:rPr>
                          <a:rPr lang="en-US" altLang="zh-CN" sz="2000" i="1" baseline="-25000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altLang="zh-CN" sz="2000" i="1" baseline="30000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altLang="zh-CN" sz="2000" b="1" i="1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altLang="zh-CN" sz="2000" i="1" baseline="-25000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altLang="zh-CN" sz="2000" b="1" i="1" dirty="0">
                            <a:effectLst/>
                            <a:latin typeface="Symbol" panose="05050102010706020507" pitchFamily="18" charset="2"/>
                            <a:ea typeface="隶书" pitchFamily="49" charset="-122"/>
                            <a:cs typeface="Times New Roman" panose="02020603050405020304" pitchFamily="18" charset="0"/>
                          </a:rPr>
                          <m:t>p</m:t>
                        </m:r>
                      </m:e>
                    </m:nary>
                    <m:r>
                      <a:rPr lang="en-US" altLang="zh-CN" sz="2000" b="0" i="1" baseline="-25000" dirty="0" smtClean="0">
                        <a:effectLst/>
                        <a:latin typeface="Cambria Math" panose="02040503050406030204" pitchFamily="18" charset="0"/>
                        <a:ea typeface="隶书" pitchFamily="49" charset="-122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altLang="zh-CN" sz="2000" dirty="0">
                    <a:latin typeface="Comic Sans MS" pitchFamily="66" charset="0"/>
                    <a:ea typeface="宋体" charset="-122"/>
                  </a:rPr>
                  <a:t>  .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en-US" altLang="zh-CN" sz="2000" dirty="0">
                    <a:latin typeface="Comic Sans MS" pitchFamily="66" charset="0"/>
                    <a:ea typeface="宋体" charset="-122"/>
                  </a:rPr>
                  <a:t>If </a:t>
                </a:r>
                <a:r>
                  <a:rPr lang="pl-PL" altLang="zh-CN" sz="20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P </a:t>
                </a:r>
                <a:r>
                  <a:rPr lang="en-US" altLang="zh-CN" sz="2000" dirty="0">
                    <a:latin typeface="Comic Sans MS" pitchFamily="66" charset="0"/>
                    <a:ea typeface="宋体" charset="-122"/>
                  </a:rPr>
                  <a:t> is an ergodic unichain, then one eigenvalue is 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000" dirty="0">
                    <a:latin typeface="Comic Sans MS" pitchFamily="66" charset="0"/>
                    <a:ea typeface="宋体" charset="-122"/>
                  </a:rPr>
                  <a:t> and the rest are strictly less than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 1 </a:t>
                </a:r>
                <a:r>
                  <a:rPr lang="en-US" altLang="zh-CN" sz="2000" dirty="0">
                    <a:latin typeface="Comic Sans MS" pitchFamily="66" charset="0"/>
                    <a:ea typeface="宋体" charset="-122"/>
                  </a:rPr>
                  <a:t>in magnitude. Thus the rate at which </a:t>
                </a:r>
                <a:r>
                  <a:rPr lang="pl-PL" altLang="zh-CN" sz="20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000" i="1" baseline="30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000" dirty="0">
                    <a:latin typeface="Comic Sans MS" pitchFamily="66" charset="0"/>
                    <a:ea typeface="宋体" charset="-122"/>
                  </a:rPr>
                  <a:t> approaches </a:t>
                </a:r>
                <a:r>
                  <a:rPr lang="en-US" altLang="zh-CN" sz="20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e</a:t>
                </a:r>
                <a:r>
                  <a:rPr lang="el-GR" altLang="zh-CN" sz="20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 π</a:t>
                </a:r>
                <a:r>
                  <a:rPr lang="en-US" altLang="zh-CN" sz="2000" dirty="0">
                    <a:latin typeface="Comic Sans MS" pitchFamily="66" charset="0"/>
                    <a:ea typeface="宋体" charset="-122"/>
                  </a:rPr>
                  <a:t> is determined by the second largest eigenvalue. 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en-US" altLang="zh-CN" sz="2000" dirty="0">
                    <a:latin typeface="Comic Sans MS" pitchFamily="66" charset="0"/>
                    <a:ea typeface="宋体" charset="-122"/>
                  </a:rPr>
                  <a:t>If </a:t>
                </a:r>
                <a:r>
                  <a:rPr lang="pl-PL" altLang="zh-CN" sz="20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000" dirty="0">
                    <a:latin typeface="Comic Sans MS" pitchFamily="66" charset="0"/>
                    <a:ea typeface="宋体" charset="-122"/>
                  </a:rPr>
                  <a:t> is a periodic unichain with period </a:t>
                </a:r>
                <a:r>
                  <a:rPr lang="en-US" altLang="zh-CN" sz="2000" i="1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d,</a:t>
                </a:r>
                <a:r>
                  <a:rPr lang="en-US" altLang="zh-CN" sz="2000" dirty="0">
                    <a:latin typeface="Comic Sans MS" pitchFamily="66" charset="0"/>
                    <a:ea typeface="宋体" charset="-122"/>
                  </a:rPr>
                  <a:t> there are </a:t>
                </a:r>
                <a:r>
                  <a:rPr lang="en-US" altLang="zh-CN" sz="2000" i="1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000" dirty="0">
                    <a:latin typeface="Comic Sans MS" pitchFamily="66" charset="0"/>
                    <a:ea typeface="宋体" charset="-122"/>
                  </a:rPr>
                  <a:t> eigenvalues equally spaced around the unit circle and </a:t>
                </a:r>
                <a:r>
                  <a:rPr lang="pl-PL" altLang="zh-CN" sz="20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000" i="1" baseline="30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 n</a:t>
                </a:r>
                <a:r>
                  <a:rPr lang="en-US" altLang="zh-CN" sz="2000" dirty="0">
                    <a:latin typeface="Comic Sans MS" pitchFamily="66" charset="0"/>
                    <a:ea typeface="宋体" charset="-122"/>
                  </a:rPr>
                  <a:t> doesn’t converge.</a:t>
                </a:r>
              </a:p>
            </p:txBody>
          </p:sp>
        </mc:Choice>
        <mc:Fallback xmlns="">
          <p:sp>
            <p:nvSpPr>
              <p:cNvPr id="2253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457200" y="685800"/>
                <a:ext cx="8307388" cy="3868738"/>
              </a:xfrm>
              <a:blipFill>
                <a:blip r:embed="rId2"/>
                <a:stretch>
                  <a:fillRect l="-147" t="-1104" r="-2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1530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页脚占位符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/>
              <a:t>Information &amp; Telecommunication Engineering (0900203)  @ SDUWH</a:t>
            </a:r>
          </a:p>
        </p:txBody>
      </p:sp>
      <p:sp>
        <p:nvSpPr>
          <p:cNvPr id="13314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altLang="zh-CN" sz="32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M</a:t>
            </a:r>
            <a:r>
              <a:rPr lang="en-US" altLang="zh-CN" sz="3200" dirty="0">
                <a:effectLst/>
                <a:ea typeface="隶书" pitchFamily="49" charset="-122"/>
              </a:rPr>
              <a:t> states &amp; </a:t>
            </a:r>
            <a:r>
              <a:rPr lang="en-US" altLang="zh-CN" sz="32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M</a:t>
            </a:r>
            <a:r>
              <a:rPr lang="en-US" altLang="zh-CN" sz="3200" dirty="0">
                <a:effectLst/>
                <a:ea typeface="隶书" pitchFamily="49" charset="-122"/>
              </a:rPr>
              <a:t> independent eigenvectors</a:t>
            </a:r>
            <a:endParaRPr lang="en-US" altLang="zh-CN" sz="3200" dirty="0">
              <a:effectLst/>
              <a:ea typeface="隶书" pitchFamily="49" charset="-122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2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457200" y="685800"/>
                <a:ext cx="8307388" cy="3868738"/>
              </a:xfrm>
            </p:spPr>
            <p:txBody>
              <a:bodyPr/>
              <a:lstStyle/>
              <a:p>
                <a:pPr>
                  <a:defRPr/>
                </a:pPr>
                <a:r>
                  <a:rPr lang="en-US" altLang="zh-CN" sz="2000" dirty="0">
                    <a:latin typeface="Comic Sans MS" pitchFamily="66" charset="0"/>
                    <a:ea typeface="宋体" charset="-122"/>
                  </a:rPr>
                  <a:t>Assume one eigenvalue has multiplicity </a:t>
                </a:r>
                <a:r>
                  <a:rPr lang="en-US" altLang="zh-CN" sz="2000" i="1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000" dirty="0">
                    <a:latin typeface="Comic Sans MS" pitchFamily="66" charset="0"/>
                    <a:ea typeface="宋体" charset="-122"/>
                  </a:rPr>
                  <a:t>, then it has </a:t>
                </a:r>
                <a:r>
                  <a:rPr lang="en-US" altLang="zh-CN" sz="2000" i="1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k </a:t>
                </a:r>
                <a:r>
                  <a:rPr lang="en-US" altLang="zh-CN" sz="2000" dirty="0">
                    <a:latin typeface="Comic Sans MS" pitchFamily="66" charset="0"/>
                    <a:ea typeface="宋体" charset="-122"/>
                  </a:rPr>
                  <a:t>linearly independent eigenvectors. </a:t>
                </a:r>
              </a:p>
              <a:p>
                <a:pPr>
                  <a:defRPr/>
                </a:pPr>
                <a:endParaRPr lang="en-US" altLang="zh-CN" sz="2000" dirty="0">
                  <a:latin typeface="Comic Sans MS" pitchFamily="66" charset="0"/>
                  <a:ea typeface="宋体" charset="-122"/>
                </a:endParaRPr>
              </a:p>
              <a:p>
                <a:pPr>
                  <a:defRPr/>
                </a:pPr>
                <a:r>
                  <a:rPr lang="en-US" altLang="zh-CN" sz="2000" dirty="0">
                    <a:latin typeface="Comic Sans MS" pitchFamily="66" charset="0"/>
                    <a:ea typeface="宋体" charset="-122"/>
                  </a:rPr>
                  <a:t>We can choose the left eigenvectors of a given eigenvalue to be orthonormal to the right eigenvectors of that eigenvalue. </a:t>
                </a:r>
              </a:p>
              <a:p>
                <a:pPr>
                  <a:defRPr/>
                </a:pPr>
                <a:endParaRPr lang="en-US" altLang="zh-CN" sz="2000" dirty="0">
                  <a:latin typeface="Comic Sans MS" pitchFamily="66" charset="0"/>
                  <a:ea typeface="宋体" charset="-122"/>
                </a:endParaRPr>
              </a:p>
              <a:p>
                <a:pPr>
                  <a:defRPr/>
                </a:pPr>
                <a:r>
                  <a:rPr lang="en-US" altLang="zh-CN" sz="2000" dirty="0">
                    <a:latin typeface="Comic Sans MS" pitchFamily="66" charset="0"/>
                    <a:ea typeface="宋体" charset="-122"/>
                  </a:rPr>
                  <a:t>Define </a:t>
                </a:r>
                <a:r>
                  <a:rPr lang="en-US" altLang="zh-CN" sz="2000" b="1" i="1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U</a:t>
                </a:r>
                <a:r>
                  <a:rPr lang="en-US" altLang="zh-CN" sz="2000" dirty="0">
                    <a:latin typeface="Comic Sans MS" pitchFamily="66" charset="0"/>
                    <a:ea typeface="宋体" charset="-122"/>
                  </a:rPr>
                  <a:t> as the matrix 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[</a:t>
                </a:r>
                <a:r>
                  <a:rPr lang="en-US" altLang="zh-CN" sz="20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v</a:t>
                </a:r>
                <a:r>
                  <a:rPr lang="en-US" altLang="zh-CN" sz="2000" baseline="-25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,…,</a:t>
                </a:r>
                <a:r>
                  <a:rPr lang="en-US" altLang="zh-CN" sz="2000" b="1" i="1" dirty="0" err="1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v</a:t>
                </a:r>
                <a:r>
                  <a:rPr lang="en-US" altLang="zh-CN" sz="2000" i="1" baseline="-25000" dirty="0" err="1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 ]</a:t>
                </a:r>
                <a:r>
                  <a:rPr lang="en-US" altLang="zh-CN" sz="2000" dirty="0">
                    <a:latin typeface="Comic Sans MS" pitchFamily="66" charset="0"/>
                    <a:ea typeface="宋体" charset="-122"/>
                  </a:rPr>
                  <a:t>, then </a:t>
                </a:r>
                <a:r>
                  <a:rPr lang="en-US" altLang="zh-CN" sz="2000" b="1" i="1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U </a:t>
                </a:r>
                <a:r>
                  <a:rPr lang="en-US" altLang="zh-CN" sz="2000" baseline="30000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−1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 =[</a:t>
                </a:r>
                <a:r>
                  <a:rPr lang="el-GR" altLang="zh-CN" sz="20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000" baseline="-25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;…;</a:t>
                </a:r>
                <a:r>
                  <a:rPr lang="el-GR" altLang="zh-CN" sz="20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000" i="1" baseline="-25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000" dirty="0">
                    <a:latin typeface="Comic Sans MS" pitchFamily="66" charset="0"/>
                    <a:ea typeface="宋体" charset="-122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].</a:t>
                </a:r>
                <a:r>
                  <a:rPr lang="en-US" altLang="zh-CN" sz="2000" dirty="0">
                    <a:latin typeface="Comic Sans MS" pitchFamily="66" charset="0"/>
                    <a:ea typeface="宋体" charset="-122"/>
                  </a:rPr>
                  <a:t> We then again have </a:t>
                </a:r>
                <a:r>
                  <a:rPr lang="pl-PL" altLang="zh-CN" sz="20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0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i="1" baseline="30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n </a:t>
                </a:r>
                <a:r>
                  <a:rPr lang="pl-PL" altLang="zh-CN" sz="2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CN" sz="2000" i="1"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𝑀</m:t>
                        </m:r>
                      </m:sup>
                      <m:e>
                        <m:r>
                          <m:rPr>
                            <m:nor/>
                          </m:rPr>
                          <a:rPr lang="el-GR" altLang="zh-CN" sz="2000" i="1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λ</m:t>
                        </m:r>
                        <m:r>
                          <m:rPr>
                            <m:nor/>
                          </m:rPr>
                          <a:rPr lang="en-US" altLang="zh-CN" sz="2000" i="1" baseline="-25000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altLang="zh-CN" sz="2000" i="1" baseline="30000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altLang="zh-CN" sz="2000" b="1" i="1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altLang="zh-CN" sz="2000" i="1" baseline="-25000" dirty="0">
                            <a:effectLst/>
                            <a:latin typeface="Times New Roman" panose="020206030504050203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altLang="zh-CN" sz="2000" b="1" i="1" dirty="0">
                            <a:effectLst/>
                            <a:latin typeface="Symbol" panose="05050102010706020507" pitchFamily="18" charset="2"/>
                            <a:ea typeface="隶书" pitchFamily="49" charset="-122"/>
                            <a:cs typeface="Times New Roman" panose="02020603050405020304" pitchFamily="18" charset="0"/>
                          </a:rPr>
                          <m:t>p</m:t>
                        </m:r>
                      </m:e>
                    </m:nary>
                    <m:r>
                      <a:rPr lang="en-US" altLang="zh-CN" sz="2000" b="0" i="1" baseline="-25000" dirty="0" smtClean="0">
                        <a:effectLst/>
                        <a:latin typeface="Cambria Math" panose="02040503050406030204" pitchFamily="18" charset="0"/>
                        <a:ea typeface="隶书" pitchFamily="49" charset="-122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altLang="zh-CN" sz="2000" dirty="0">
                    <a:latin typeface="Comic Sans MS" pitchFamily="66" charset="0"/>
                    <a:ea typeface="宋体" charset="-122"/>
                  </a:rPr>
                  <a:t> </a:t>
                </a:r>
              </a:p>
            </p:txBody>
          </p:sp>
        </mc:Choice>
        <mc:Fallback xmlns="">
          <p:sp>
            <p:nvSpPr>
              <p:cNvPr id="2253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457200" y="685800"/>
                <a:ext cx="8307388" cy="3868738"/>
              </a:xfrm>
              <a:blipFill>
                <a:blip r:embed="rId2"/>
                <a:stretch>
                  <a:fillRect l="-147" t="-11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9912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页脚占位符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/>
              <a:t>Information &amp; Telecommunication Engineering (0900203)  @ SDUWH</a:t>
            </a:r>
          </a:p>
        </p:txBody>
      </p:sp>
      <p:sp>
        <p:nvSpPr>
          <p:cNvPr id="13314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altLang="zh-CN" sz="3200" dirty="0">
                <a:effectLst/>
                <a:ea typeface="隶书" pitchFamily="49" charset="-122"/>
              </a:rPr>
              <a:t>Jordan form</a:t>
            </a:r>
            <a:endParaRPr lang="en-US" altLang="zh-CN" sz="3200" dirty="0">
              <a:effectLst/>
              <a:ea typeface="隶书" pitchFamily="49" charset="-122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2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457200" y="685800"/>
                <a:ext cx="8307388" cy="3868738"/>
              </a:xfrm>
            </p:spPr>
            <p:txBody>
              <a:bodyPr/>
              <a:lstStyle/>
              <a:p>
                <a:pPr>
                  <a:defRPr/>
                </a:pPr>
                <a:r>
                  <a:rPr lang="en-US" altLang="zh-CN" sz="2000" dirty="0">
                    <a:latin typeface="Comic Sans MS" pitchFamily="66" charset="0"/>
                    <a:ea typeface="宋体" charset="-122"/>
                  </a:rPr>
                  <a:t>Often that an eigenvalue of multiplicity </a:t>
                </a:r>
                <a:r>
                  <a:rPr lang="en-US" altLang="zh-CN" sz="2000" i="1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 ≥ 2 </a:t>
                </a:r>
                <a:r>
                  <a:rPr lang="en-US" altLang="zh-CN" sz="2000" dirty="0">
                    <a:latin typeface="Comic Sans MS" pitchFamily="66" charset="0"/>
                    <a:ea typeface="宋体" charset="-122"/>
                  </a:rPr>
                  <a:t>has fewer than </a:t>
                </a:r>
                <a:r>
                  <a:rPr lang="en-US" altLang="zh-CN" sz="2000" i="1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000" dirty="0">
                    <a:latin typeface="Comic Sans MS" pitchFamily="66" charset="0"/>
                    <a:ea typeface="宋体" charset="-122"/>
                  </a:rPr>
                  <a:t> linearly independent eigenvectors. </a:t>
                </a:r>
              </a:p>
              <a:p>
                <a:pPr>
                  <a:defRPr/>
                </a:pPr>
                <a:r>
                  <a:rPr lang="en-US" altLang="zh-CN" sz="2000" dirty="0">
                    <a:latin typeface="Comic Sans MS" pitchFamily="66" charset="0"/>
                    <a:ea typeface="宋体" charset="-122"/>
                  </a:rPr>
                  <a:t>The decomposition </a:t>
                </a:r>
                <a:r>
                  <a:rPr lang="pl-PL" altLang="zh-CN" sz="20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0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pl-PL" altLang="zh-CN" sz="2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pl-PL" altLang="zh-CN" sz="20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UΛU</a:t>
                </a:r>
                <a:r>
                  <a:rPr lang="pl-PL" altLang="zh-CN" sz="2000" baseline="30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−1</a:t>
                </a:r>
                <a:r>
                  <a:rPr lang="en-US" altLang="zh-CN" sz="2000" dirty="0">
                    <a:latin typeface="Comic Sans MS" pitchFamily="66" charset="0"/>
                    <a:ea typeface="宋体" charset="-122"/>
                  </a:rPr>
                  <a:t> can be replaced in this case by a Jordan form, </a:t>
                </a:r>
                <a:r>
                  <a:rPr lang="pl-PL" altLang="zh-CN" sz="20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P</a:t>
                </a:r>
                <a:r>
                  <a:rPr lang="pl-PL" altLang="zh-CN" sz="2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=</a:t>
                </a:r>
                <a:r>
                  <a:rPr lang="pl-PL" altLang="zh-CN" sz="20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U</a:t>
                </a:r>
                <a:r>
                  <a:rPr lang="en-US" altLang="zh-CN" sz="20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J</a:t>
                </a:r>
                <a:r>
                  <a:rPr lang="pl-PL" altLang="zh-CN" sz="20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U</a:t>
                </a:r>
                <a:r>
                  <a:rPr lang="pl-PL" altLang="zh-CN" sz="2000" baseline="30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−1</a:t>
                </a:r>
                <a:r>
                  <a:rPr lang="en-US" altLang="zh-CN" sz="2000" dirty="0">
                    <a:latin typeface="Comic Sans MS" pitchFamily="66" charset="0"/>
                    <a:ea typeface="宋体" charset="-122"/>
                  </a:rPr>
                  <a:t> where </a:t>
                </a:r>
                <a:r>
                  <a:rPr lang="en-US" altLang="zh-CN" sz="2000" b="1" i="1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J</a:t>
                </a:r>
                <a:r>
                  <a:rPr lang="en-US" altLang="zh-CN" sz="2000" dirty="0">
                    <a:latin typeface="Comic Sans MS" pitchFamily="66" charset="0"/>
                    <a:ea typeface="宋体" charset="-122"/>
                  </a:rPr>
                  <a:t> has the form </a:t>
                </a:r>
              </a:p>
              <a:p>
                <a:pPr marL="0" indent="0">
                  <a:buNone/>
                  <a:defRPr/>
                </a:pPr>
                <a:r>
                  <a:rPr lang="en-US" altLang="zh-CN" sz="2000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000" b="1" i="1" dirty="0">
                        <a:latin typeface="Times New Roman" panose="02020603050405020304" pitchFamily="18" charset="0"/>
                        <a:ea typeface="宋体" charset="-122"/>
                        <a:cs typeface="Times New Roman" panose="02020603050405020304" pitchFamily="18" charset="0"/>
                      </a:rPr>
                      <m:t>J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宋体" charset="-122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宋体" charset="-122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宋体" charset="-122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altLang="zh-CN" sz="2000" b="1" i="1" dirty="0">
                                        <a:effectLst/>
                                        <a:latin typeface="Symbol" panose="05050102010706020507" pitchFamily="18" charset="2"/>
                                        <a:ea typeface="隶书" pitchFamily="49" charset="-122"/>
                                        <a:cs typeface="Times New Roman" panose="02020603050405020304" pitchFamily="18" charset="0"/>
                                      </a:rPr>
                                      <m:t>l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sz="2000" baseline="-25000" dirty="0">
                                        <a:effectLst/>
                                        <a:latin typeface="Times New Roman" panose="02020603050405020304" pitchFamily="18" charset="0"/>
                                        <a:ea typeface="隶书" pitchFamily="49" charset="-122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宋体" charset="-122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宋体" charset="-122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altLang="zh-CN" sz="2000" b="1" i="1" dirty="0">
                                        <a:effectLst/>
                                        <a:latin typeface="Symbol" panose="05050102010706020507" pitchFamily="18" charset="2"/>
                                        <a:ea typeface="隶书" pitchFamily="49" charset="-122"/>
                                        <a:cs typeface="Times New Roman" panose="02020603050405020304" pitchFamily="18" charset="0"/>
                                      </a:rPr>
                                      <m:t>l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sz="2000" b="0" i="0" baseline="-25000" dirty="0" smtClean="0">
                                        <a:effectLst/>
                                        <a:latin typeface="Times New Roman" panose="02020603050405020304" pitchFamily="18" charset="0"/>
                                        <a:ea typeface="隶书" pitchFamily="49" charset="-122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宋体" charset="-122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宋体" charset="-122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宋体" charset="-122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宋体" charset="-122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宋体" charset="-122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宋体" charset="-122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宋体" charset="-122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宋体" charset="-122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宋体" charset="-122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宋体" charset="-122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宋体" charset="-122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altLang="zh-CN" sz="2000" b="1" i="1" dirty="0">
                                        <a:effectLst/>
                                        <a:latin typeface="Symbol" panose="05050102010706020507" pitchFamily="18" charset="2"/>
                                        <a:ea typeface="隶书" pitchFamily="49" charset="-122"/>
                                        <a:cs typeface="Times New Roman" panose="02020603050405020304" pitchFamily="18" charset="0"/>
                                      </a:rPr>
                                      <m:t>l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sz="2000" b="0" i="0" baseline="-25000" dirty="0" smtClean="0">
                                        <a:effectLst/>
                                        <a:latin typeface="Times New Roman" panose="02020603050405020304" pitchFamily="18" charset="0"/>
                                        <a:ea typeface="隶书" pitchFamily="49" charset="-122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宋体" charset="-122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宋体" charset="-122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altLang="zh-CN" sz="2000" b="1" i="1" dirty="0">
                                        <a:effectLst/>
                                        <a:latin typeface="Symbol" panose="05050102010706020507" pitchFamily="18" charset="2"/>
                                        <a:ea typeface="隶书" pitchFamily="49" charset="-122"/>
                                        <a:cs typeface="Times New Roman" panose="02020603050405020304" pitchFamily="18" charset="0"/>
                                      </a:rPr>
                                      <m:t>l</m:t>
                                    </m:r>
                                    <m:r>
                                      <a:rPr lang="en-US" altLang="zh-CN" sz="2000" b="0" i="1" baseline="-25000" dirty="0" smtClean="0">
                                        <a:effectLst/>
                                        <a:latin typeface="Cambria Math" panose="02040503050406030204" pitchFamily="18" charset="0"/>
                                        <a:ea typeface="隶书" pitchFamily="49" charset="-122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en-US" altLang="zh-CN" sz="2000" dirty="0">
                  <a:latin typeface="Comic Sans MS" pitchFamily="66" charset="0"/>
                  <a:ea typeface="宋体" charset="-122"/>
                </a:endParaRPr>
              </a:p>
              <a:p>
                <a:pPr>
                  <a:spcBef>
                    <a:spcPts val="1200"/>
                  </a:spcBef>
                  <a:defRPr/>
                </a:pPr>
                <a:r>
                  <a:rPr lang="en-US" altLang="zh-CN" sz="2000" dirty="0">
                    <a:latin typeface="Comic Sans MS" pitchFamily="66" charset="0"/>
                    <a:ea typeface="宋体" charset="-122"/>
                  </a:rPr>
                  <a:t>Then eigenvalues are on the main diagonal and ones are on the next diagonal up where needed for deficient eigenvectors.</a:t>
                </a:r>
              </a:p>
            </p:txBody>
          </p:sp>
        </mc:Choice>
        <mc:Fallback xmlns="">
          <p:sp>
            <p:nvSpPr>
              <p:cNvPr id="2253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457200" y="685800"/>
                <a:ext cx="8307388" cy="3868738"/>
              </a:xfrm>
              <a:blipFill>
                <a:blip r:embed="rId2"/>
                <a:stretch>
                  <a:fillRect l="-147" t="-11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248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页脚占位符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/>
              <a:t>Information &amp; Telecommunication Engineering (0900203)  @ SDUWH</a:t>
            </a:r>
          </a:p>
        </p:txBody>
      </p:sp>
      <p:sp>
        <p:nvSpPr>
          <p:cNvPr id="13314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altLang="zh-CN" sz="3200" dirty="0">
                <a:effectLst/>
                <a:ea typeface="隶书" pitchFamily="49" charset="-122"/>
              </a:rPr>
              <a:t>Jordan form</a:t>
            </a:r>
            <a:endParaRPr lang="en-US" altLang="zh-CN" sz="3200" dirty="0">
              <a:effectLst/>
              <a:ea typeface="隶书" pitchFamily="49" charset="-122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2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457200" y="685800"/>
                <a:ext cx="8307388" cy="3868738"/>
              </a:xfrm>
            </p:spPr>
            <p:txBody>
              <a:bodyPr/>
              <a:lstStyle/>
              <a:p>
                <a:pPr>
                  <a:defRPr/>
                </a:pPr>
                <a:r>
                  <a:rPr lang="en-US" altLang="zh-CN" sz="2000" dirty="0">
                    <a:latin typeface="Comic Sans MS" pitchFamily="66" charset="0"/>
                    <a:ea typeface="宋体" charset="-122"/>
                  </a:rPr>
                  <a:t>Eg. </a:t>
                </a:r>
              </a:p>
              <a:p>
                <a:pPr marL="0" indent="0">
                  <a:buNone/>
                  <a:defRPr/>
                </a:pPr>
                <a:r>
                  <a:rPr lang="en-US" altLang="zh-CN" sz="2000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000" b="1" i="1" dirty="0" smtClean="0">
                        <a:latin typeface="Times New Roman" panose="02020603050405020304" pitchFamily="18" charset="0"/>
                        <a:ea typeface="宋体" charset="-122"/>
                        <a:cs typeface="Times New Roman" panose="02020603050405020304" pitchFamily="18" charset="0"/>
                      </a:rPr>
                      <m:t>P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宋体" charset="-122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宋体" charset="-12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altLang="zh-CN" sz="2000" b="1">
                                  <a:latin typeface="Cambria Math" panose="02040503050406030204" pitchFamily="18" charset="0"/>
                                  <a:ea typeface="宋体" charset="-122"/>
                                </a:rPr>
                                <m:t>0.5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altLang="zh-CN" sz="2000" b="1">
                                  <a:latin typeface="Cambria Math" panose="02040503050406030204" pitchFamily="18" charset="0"/>
                                  <a:ea typeface="宋体" charset="-122"/>
                                </a:rPr>
                                <m:t>0.5</m:t>
                              </m:r>
                            </m:e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宋体" charset="-122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宋体" charset="-122"/>
                                </a:rPr>
                                <m:t>0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altLang="zh-CN" sz="2000" b="1">
                                  <a:latin typeface="Cambria Math" panose="02040503050406030204" pitchFamily="18" charset="0"/>
                                  <a:ea typeface="宋体" charset="-122"/>
                                </a:rPr>
                                <m:t>0.5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altLang="zh-CN" sz="2000" b="1">
                                  <a:latin typeface="Cambria Math" panose="02040503050406030204" pitchFamily="18" charset="0"/>
                                  <a:ea typeface="宋体" charset="-122"/>
                                </a:rPr>
                                <m:t>0.5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宋体" charset="-122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宋体" charset="-122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宋体" charset="-122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zh-CN" sz="2000" dirty="0">
                  <a:latin typeface="Comic Sans MS" pitchFamily="66" charset="0"/>
                  <a:ea typeface="宋体" charset="-122"/>
                </a:endParaRPr>
              </a:p>
              <a:p>
                <a:pPr>
                  <a:defRPr/>
                </a:pPr>
                <a:endParaRPr lang="en-US" altLang="zh-CN" sz="2000" dirty="0">
                  <a:latin typeface="Comic Sans MS" pitchFamily="66" charset="0"/>
                  <a:ea typeface="宋体" charset="-122"/>
                </a:endParaRPr>
              </a:p>
              <a:p>
                <a:pPr>
                  <a:defRPr/>
                </a:pPr>
                <a:r>
                  <a:rPr lang="en-US" altLang="zh-CN" sz="2000" dirty="0">
                    <a:latin typeface="Comic Sans MS" pitchFamily="66" charset="0"/>
                    <a:ea typeface="宋体" charset="-122"/>
                  </a:rPr>
                  <a:t>The eigenvalues are 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000" dirty="0">
                    <a:latin typeface="Comic Sans MS" pitchFamily="66" charset="0"/>
                    <a:ea typeface="宋体" charset="-122"/>
                  </a:rPr>
                  <a:t> &amp; 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0.5</a:t>
                </a:r>
                <a:r>
                  <a:rPr lang="en-US" altLang="zh-CN" sz="2000" dirty="0">
                    <a:latin typeface="Comic Sans MS" pitchFamily="66" charset="0"/>
                    <a:ea typeface="宋体" charset="-122"/>
                  </a:rPr>
                  <a:t>, with multiplicity 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000" dirty="0">
                    <a:latin typeface="Comic Sans MS" pitchFamily="66" charset="0"/>
                    <a:ea typeface="宋体" charset="-122"/>
                  </a:rPr>
                  <a:t> for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000" b="1" i="1" dirty="0">
                        <a:effectLst/>
                        <a:latin typeface="Symbol" panose="05050102010706020507" pitchFamily="18" charset="2"/>
                        <a:ea typeface="隶书" pitchFamily="49" charset="-122"/>
                        <a:cs typeface="Times New Roman" panose="02020603050405020304" pitchFamily="18" charset="0"/>
                      </a:rPr>
                      <m:t>l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=0.5</a:t>
                </a:r>
                <a:r>
                  <a:rPr lang="en-US" altLang="zh-CN" sz="2000" dirty="0">
                    <a:latin typeface="Comic Sans MS" pitchFamily="66" charset="0"/>
                    <a:ea typeface="宋体" charset="-122"/>
                  </a:rPr>
                  <a:t>. </a:t>
                </a:r>
              </a:p>
              <a:p>
                <a:pPr>
                  <a:spcBef>
                    <a:spcPts val="1200"/>
                  </a:spcBef>
                  <a:defRPr/>
                </a:pPr>
                <a:r>
                  <a:rPr lang="en-US" altLang="zh-CN" sz="2000" dirty="0">
                    <a:latin typeface="Comic Sans MS" pitchFamily="66" charset="0"/>
                    <a:ea typeface="宋体" charset="-122"/>
                  </a:rPr>
                  <a:t>There is only one eigenvector (subject to a scaling constant) for the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000" b="1" i="1" dirty="0">
                        <a:effectLst/>
                        <a:latin typeface="Symbol" panose="05050102010706020507" pitchFamily="18" charset="2"/>
                        <a:ea typeface="隶书" pitchFamily="49" charset="-122"/>
                        <a:cs typeface="Times New Roman" panose="02020603050405020304" pitchFamily="18" charset="0"/>
                      </a:rPr>
                      <m:t>l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=0.5 </a:t>
                </a:r>
                <a:r>
                  <a:rPr lang="en-US" altLang="zh-CN" sz="2000" dirty="0">
                    <a:latin typeface="Comic Sans MS" pitchFamily="66" charset="0"/>
                    <a:ea typeface="宋体" charset="-122"/>
                  </a:rPr>
                  <a:t>. </a:t>
                </a:r>
                <a:r>
                  <a:rPr lang="pl-PL" altLang="zh-CN" sz="20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0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i="1" baseline="30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000" dirty="0">
                    <a:latin typeface="Comic Sans MS" pitchFamily="66" charset="0"/>
                    <a:ea typeface="宋体" charset="-122"/>
                  </a:rPr>
                  <a:t> approaches steady-state as </a:t>
                </a:r>
                <a:r>
                  <a:rPr lang="en-US" altLang="zh-CN" sz="2000" i="1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(0.5)</a:t>
                </a:r>
                <a:r>
                  <a:rPr lang="en-US" altLang="zh-CN" sz="2000" i="1" baseline="30000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000" dirty="0">
                    <a:latin typeface="Comic Sans MS" pitchFamily="66" charset="0"/>
                    <a:ea typeface="宋体" charset="-122"/>
                  </a:rPr>
                  <a:t>. </a:t>
                </a:r>
              </a:p>
              <a:p>
                <a:pPr>
                  <a:spcBef>
                    <a:spcPts val="1200"/>
                  </a:spcBef>
                  <a:defRPr/>
                </a:pPr>
                <a:r>
                  <a:rPr lang="en-US" altLang="zh-CN" sz="2000" dirty="0">
                    <a:latin typeface="Comic Sans MS" pitchFamily="66" charset="0"/>
                    <a:ea typeface="宋体" charset="-122"/>
                  </a:rPr>
                  <a:t>Fortunately, if </a:t>
                </a:r>
                <a:r>
                  <a:rPr lang="pl-PL" altLang="zh-CN" sz="20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P </a:t>
                </a:r>
                <a:r>
                  <a:rPr lang="en-US" altLang="zh-CN" sz="2000" dirty="0">
                    <a:latin typeface="Comic Sans MS" pitchFamily="66" charset="0"/>
                    <a:ea typeface="宋体" charset="-122"/>
                  </a:rPr>
                  <a:t>is stochastic, the eigenvalue 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000" dirty="0">
                    <a:latin typeface="Comic Sans MS" pitchFamily="66" charset="0"/>
                    <a:ea typeface="宋体" charset="-122"/>
                  </a:rPr>
                  <a:t> always has as many linearly independent eigenvectors as its multiplicity.</a:t>
                </a:r>
              </a:p>
            </p:txBody>
          </p:sp>
        </mc:Choice>
        <mc:Fallback xmlns="">
          <p:sp>
            <p:nvSpPr>
              <p:cNvPr id="2253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457200" y="685800"/>
                <a:ext cx="8307388" cy="3868738"/>
              </a:xfrm>
              <a:blipFill>
                <a:blip r:embed="rId2"/>
                <a:stretch>
                  <a:fillRect l="-147" t="-11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2563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页脚占位符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/>
              <a:t>Information &amp; Telecommunication Engineering (0900203)  @ SDUWH</a:t>
            </a:r>
          </a:p>
        </p:txBody>
      </p:sp>
      <p:sp>
        <p:nvSpPr>
          <p:cNvPr id="10242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altLang="zh-CN" dirty="0">
                <a:effectLst/>
                <a:ea typeface="隶书" pitchFamily="49" charset="-122"/>
              </a:rPr>
              <a:t>Rewards for Markov Chains</a:t>
            </a:r>
            <a:endParaRPr lang="zh-CN" altLang="en-US" dirty="0">
              <a:effectLst/>
              <a:ea typeface="隶书" pitchFamily="49" charset="-122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3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457200" y="685800"/>
                <a:ext cx="8154194" cy="4062413"/>
              </a:xfrm>
              <a:noFill/>
            </p:spPr>
            <p:txBody>
              <a:bodyPr/>
              <a:lstStyle/>
              <a:p>
                <a:r>
                  <a:rPr lang="en-US" altLang="zh-CN" sz="2200" dirty="0">
                    <a:effectLst/>
                    <a:latin typeface="Comic Sans MS" pitchFamily="66" charset="0"/>
                    <a:ea typeface="隶书" pitchFamily="49" charset="-122"/>
                  </a:rPr>
                  <a:t>According to the definition of Determinant, when</a:t>
                </a:r>
              </a:p>
              <a:p>
                <a:pPr marL="0" indent="0">
                  <a:buNone/>
                </a:pPr>
                <a:r>
                  <a:rPr lang="en-US" altLang="zh-CN" sz="2000" b="1" dirty="0">
                    <a:effectLst/>
                    <a:ea typeface="隶书" pitchFamily="49" charset="-122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effectLst/>
                        <a:latin typeface="Cambria Math" panose="02040503050406030204" pitchFamily="18" charset="0"/>
                        <a:ea typeface="隶书" pitchFamily="49" charset="-122"/>
                      </a:rPr>
                      <m:t>𝑷</m:t>
                    </m:r>
                    <m:r>
                      <a:rPr lang="en-US" altLang="zh-CN" sz="2000" b="0" i="1" smtClean="0">
                        <a:effectLst/>
                        <a:latin typeface="Cambria Math" panose="02040503050406030204" pitchFamily="18" charset="0"/>
                        <a:ea typeface="隶书" pitchFamily="49" charset="-122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000" b="0" i="1" smtClean="0">
                            <a:effectLst/>
                            <a:latin typeface="Cambria Math" panose="02040503050406030204" pitchFamily="18" charset="0"/>
                            <a:ea typeface="隶书" pitchFamily="49" charset="-12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sz="2000" i="1">
                                <a:effectLst/>
                                <a:latin typeface="Cambria Math" panose="02040503050406030204" pitchFamily="18" charset="0"/>
                                <a:ea typeface="隶书" pitchFamily="49" charset="-12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CN" sz="2000" b="1" i="1">
                                  <a:effectLst/>
                                  <a:latin typeface="Cambria Math" panose="02040503050406030204" pitchFamily="18" charset="0"/>
                                  <a:ea typeface="隶书" pitchFamily="49" charset="-122"/>
                                </a:rPr>
                                <m:t>𝑷</m:t>
                              </m:r>
                              <m:r>
                                <a:rPr lang="en-US" altLang="zh-CN" sz="2000" i="1" baseline="-25000" smtClean="0">
                                  <a:effectLst/>
                                  <a:latin typeface="Cambria Math" panose="02040503050406030204" pitchFamily="18" charset="0"/>
                                  <a:ea typeface="隶书" pitchFamily="49" charset="-122"/>
                                </a:rPr>
                                <m:t>𝑇</m:t>
                              </m:r>
                            </m:e>
                            <m:e>
                              <m:r>
                                <m:rPr>
                                  <m:brk m:alnAt="7"/>
                                </m:rPr>
                                <a:rPr lang="en-US" altLang="zh-CN" sz="2000" b="1" i="1">
                                  <a:effectLst/>
                                  <a:latin typeface="Cambria Math" panose="02040503050406030204" pitchFamily="18" charset="0"/>
                                  <a:ea typeface="隶书" pitchFamily="49" charset="-122"/>
                                </a:rPr>
                                <m:t>𝑷</m:t>
                              </m:r>
                              <m:r>
                                <a:rPr lang="en-US" altLang="zh-CN" sz="2000" i="1" baseline="-25000">
                                  <a:effectLst/>
                                  <a:latin typeface="Cambria Math" panose="02040503050406030204" pitchFamily="18" charset="0"/>
                                  <a:ea typeface="隶书" pitchFamily="49" charset="-122"/>
                                </a:rPr>
                                <m:t>𝑇</m:t>
                              </m:r>
                              <m:r>
                                <a:rPr lang="en-US" altLang="zh-CN" sz="2000" b="0" i="1" baseline="-25000" smtClean="0">
                                  <a:effectLst/>
                                  <a:latin typeface="Cambria Math" panose="02040503050406030204" pitchFamily="18" charset="0"/>
                                  <a:ea typeface="隶书" pitchFamily="49" charset="-122"/>
                                </a:rPr>
                                <m:t>𝑅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000" b="1" i="1">
                                  <a:effectLst/>
                                  <a:latin typeface="Cambria Math" panose="02040503050406030204" pitchFamily="18" charset="0"/>
                                  <a:ea typeface="隶书" pitchFamily="49" charset="-122"/>
                                </a:rPr>
                                <m:t>𝟎</m:t>
                              </m:r>
                            </m:e>
                            <m:e>
                              <m:r>
                                <m:rPr>
                                  <m:brk m:alnAt="7"/>
                                </m:rPr>
                                <a:rPr lang="en-US" altLang="zh-CN" sz="2000" b="1" i="1">
                                  <a:effectLst/>
                                  <a:latin typeface="Cambria Math" panose="02040503050406030204" pitchFamily="18" charset="0"/>
                                  <a:ea typeface="隶书" pitchFamily="49" charset="-122"/>
                                </a:rPr>
                                <m:t>𝑷</m:t>
                              </m:r>
                              <m:r>
                                <a:rPr lang="en-US" altLang="zh-CN" sz="2000" b="0" i="1" baseline="-25000" smtClean="0">
                                  <a:effectLst/>
                                  <a:latin typeface="Cambria Math" panose="02040503050406030204" pitchFamily="18" charset="0"/>
                                  <a:ea typeface="隶书" pitchFamily="49" charset="-122"/>
                                </a:rPr>
                                <m:t>𝑅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CN" sz="2000" dirty="0">
                    <a:effectLst/>
                    <a:latin typeface="Comic Sans MS" pitchFamily="66" charset="0"/>
                    <a:ea typeface="隶书" pitchFamily="49" charset="-122"/>
                  </a:rPr>
                  <a:t>   </a:t>
                </a:r>
                <a:r>
                  <a:rPr lang="en-US" altLang="zh-CN" sz="2400" dirty="0">
                    <a:effectLst/>
                    <a:latin typeface="Comic Sans MS" pitchFamily="66" charset="0"/>
                    <a:ea typeface="隶书" pitchFamily="49" charset="-122"/>
                  </a:rPr>
                  <a:t>,  </a:t>
                </a:r>
                <a:r>
                  <a:rPr lang="en-US" altLang="zh-CN" sz="2400" dirty="0" err="1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det</a:t>
                </a:r>
                <a:r>
                  <a:rPr lang="en-US" altLang="zh-CN" sz="2400" b="1" i="1" dirty="0" err="1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4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= </a:t>
                </a:r>
                <a:r>
                  <a:rPr lang="en-US" altLang="zh-CN" sz="2400" dirty="0" err="1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det</a:t>
                </a:r>
                <a:r>
                  <a:rPr lang="en-US" altLang="zh-CN" sz="2400" b="1" i="1" dirty="0" err="1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400" i="1" baseline="-25000" dirty="0" err="1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4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 err="1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det</a:t>
                </a:r>
                <a:r>
                  <a:rPr lang="en-US" altLang="zh-CN" sz="2400" b="1" i="1" dirty="0" err="1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400" i="1" baseline="-25000" dirty="0" err="1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4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 , </a:t>
                </a:r>
              </a:p>
              <a:p>
                <a:pPr marL="0" indent="0">
                  <a:buNone/>
                </a:pPr>
                <a:r>
                  <a:rPr lang="en-US" altLang="zh-CN" sz="24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4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det[</a:t>
                </a:r>
                <a:r>
                  <a:rPr lang="en-US" altLang="zh-CN" sz="24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P </a:t>
                </a:r>
                <a:r>
                  <a:rPr lang="en-US" altLang="zh-CN" sz="24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400" b="1" dirty="0">
                    <a:effectLst/>
                    <a:ea typeface="隶书" pitchFamily="49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400" b="1" i="1" dirty="0">
                        <a:effectLst/>
                        <a:latin typeface="Symbol" panose="05050102010706020507" pitchFamily="18" charset="2"/>
                        <a:ea typeface="隶书" pitchFamily="49" charset="-122"/>
                        <a:cs typeface="Times New Roman" panose="02020603050405020304" pitchFamily="18" charset="0"/>
                      </a:rPr>
                      <m:t>l</m:t>
                    </m:r>
                    <m:r>
                      <a:rPr lang="en-US" altLang="zh-CN" sz="2400" b="0" i="1" dirty="0">
                        <a:effectLst/>
                        <a:latin typeface="Cambria Math" panose="02040503050406030204" pitchFamily="18" charset="0"/>
                        <a:ea typeface="隶书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4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I </a:t>
                </a:r>
                <a:r>
                  <a:rPr lang="en-US" altLang="zh-CN" sz="24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]= det [</a:t>
                </a:r>
                <a:r>
                  <a:rPr lang="en-US" altLang="zh-CN" sz="24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400" i="1" baseline="-25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4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400" b="1" dirty="0">
                    <a:effectLst/>
                    <a:ea typeface="隶书" pitchFamily="49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400" i="1" dirty="0">
                        <a:effectLst/>
                        <a:latin typeface="Symbol" panose="05050102010706020507" pitchFamily="18" charset="2"/>
                        <a:ea typeface="隶书" pitchFamily="49" charset="-122"/>
                        <a:cs typeface="Times New Roman" panose="02020603050405020304" pitchFamily="18" charset="0"/>
                      </a:rPr>
                      <m:t>l</m:t>
                    </m:r>
                    <m:r>
                      <a:rPr lang="en-US" altLang="zh-CN" sz="2400" i="1" dirty="0">
                        <a:effectLst/>
                        <a:latin typeface="Cambria Math" panose="02040503050406030204" pitchFamily="18" charset="0"/>
                        <a:ea typeface="隶书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4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I </a:t>
                </a:r>
                <a:r>
                  <a:rPr lang="en-US" altLang="zh-CN" sz="24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] det [</a:t>
                </a:r>
                <a:r>
                  <a:rPr lang="en-US" altLang="zh-CN" sz="24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400" i="1" baseline="-25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4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400" b="1" dirty="0">
                    <a:effectLst/>
                    <a:ea typeface="隶书" pitchFamily="49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400" b="1" i="1" dirty="0">
                        <a:effectLst/>
                        <a:latin typeface="Symbol" panose="05050102010706020507" pitchFamily="18" charset="2"/>
                        <a:ea typeface="隶书" pitchFamily="49" charset="-122"/>
                        <a:cs typeface="Times New Roman" panose="02020603050405020304" pitchFamily="18" charset="0"/>
                      </a:rPr>
                      <m:t>l</m:t>
                    </m:r>
                    <m:r>
                      <a:rPr lang="en-US" altLang="zh-CN" sz="2400" i="1" dirty="0">
                        <a:effectLst/>
                        <a:latin typeface="Cambria Math" panose="02040503050406030204" pitchFamily="18" charset="0"/>
                        <a:ea typeface="隶书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4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I </a:t>
                </a:r>
                <a:r>
                  <a:rPr lang="en-US" altLang="zh-CN" sz="24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]</a:t>
                </a:r>
                <a:endParaRPr lang="en-US" altLang="zh-CN" sz="2400" dirty="0">
                  <a:effectLst/>
                  <a:latin typeface="Comic Sans MS" pitchFamily="66" charset="0"/>
                  <a:ea typeface="隶书" pitchFamily="49" charset="-122"/>
                </a:endParaRPr>
              </a:p>
              <a:p>
                <a:r>
                  <a:rPr lang="en-US" altLang="zh-CN" sz="2200" dirty="0">
                    <a:effectLst/>
                    <a:latin typeface="Comic Sans MS" pitchFamily="66" charset="0"/>
                    <a:ea typeface="隶书" pitchFamily="49" charset="-122"/>
                  </a:rPr>
                  <a:t>Eigenvalues of </a:t>
                </a:r>
                <a:r>
                  <a:rPr lang="en-US" altLang="zh-CN" sz="24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200" dirty="0">
                    <a:effectLst/>
                    <a:latin typeface="Comic Sans MS" pitchFamily="66" charset="0"/>
                    <a:ea typeface="隶书" pitchFamily="49" charset="-122"/>
                  </a:rPr>
                  <a:t> are the </a:t>
                </a:r>
                <a:r>
                  <a:rPr lang="en-US" altLang="zh-CN" sz="2200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200" i="1" dirty="0">
                    <a:effectLst/>
                    <a:latin typeface="Comic Sans MS" pitchFamily="66" charset="0"/>
                    <a:ea typeface="隶书" pitchFamily="49" charset="-122"/>
                  </a:rPr>
                  <a:t> </a:t>
                </a:r>
                <a:r>
                  <a:rPr lang="en-US" altLang="zh-CN" sz="2200" dirty="0">
                    <a:effectLst/>
                    <a:latin typeface="Comic Sans MS" pitchFamily="66" charset="0"/>
                    <a:ea typeface="隶书" pitchFamily="49" charset="-122"/>
                  </a:rPr>
                  <a:t>eigenvalues of </a:t>
                </a:r>
                <a:r>
                  <a:rPr lang="en-US" altLang="zh-CN" sz="24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400" i="1" baseline="-25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T </a:t>
                </a:r>
                <a:r>
                  <a:rPr lang="en-US" altLang="zh-CN" sz="2200" dirty="0">
                    <a:effectLst/>
                    <a:latin typeface="Comic Sans MS" pitchFamily="66" charset="0"/>
                    <a:ea typeface="隶书" pitchFamily="49" charset="-122"/>
                  </a:rPr>
                  <a:t>and the </a:t>
                </a:r>
                <a:r>
                  <a:rPr lang="en-US" altLang="zh-CN" sz="2200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200" dirty="0">
                    <a:effectLst/>
                    <a:latin typeface="Comic Sans MS" pitchFamily="66" charset="0"/>
                    <a:ea typeface="隶书" pitchFamily="49" charset="-122"/>
                  </a:rPr>
                  <a:t> eigenvalues of </a:t>
                </a:r>
                <a:r>
                  <a:rPr lang="en-US" altLang="zh-CN" sz="24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400" i="1" baseline="-25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200" dirty="0">
                    <a:effectLst/>
                    <a:latin typeface="Comic Sans MS" pitchFamily="66" charset="0"/>
                    <a:ea typeface="隶书" pitchFamily="49" charset="-122"/>
                  </a:rPr>
                  <a:t> .</a:t>
                </a:r>
              </a:p>
              <a:p>
                <a:r>
                  <a:rPr lang="en-US" altLang="zh-CN" sz="2200" dirty="0">
                    <a:effectLst/>
                    <a:latin typeface="Comic Sans MS" pitchFamily="66" charset="0"/>
                    <a:ea typeface="隶书" pitchFamily="49" charset="-122"/>
                  </a:rPr>
                  <a:t>If </a:t>
                </a:r>
                <a:r>
                  <a:rPr lang="el-GR" altLang="zh-CN" sz="24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π </a:t>
                </a:r>
                <a:r>
                  <a:rPr lang="en-US" altLang="zh-CN" sz="2200" dirty="0">
                    <a:effectLst/>
                    <a:latin typeface="Comic Sans MS" pitchFamily="66" charset="0"/>
                    <a:ea typeface="隶书" pitchFamily="49" charset="-122"/>
                  </a:rPr>
                  <a:t>is a left eigenvector of </a:t>
                </a:r>
                <a:r>
                  <a:rPr lang="en-US" altLang="zh-CN" sz="24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400" i="1" baseline="-25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400" dirty="0">
                    <a:effectLst/>
                    <a:latin typeface="Comic Sans MS" pitchFamily="66" charset="0"/>
                    <a:ea typeface="隶书" pitchFamily="49" charset="-122"/>
                  </a:rPr>
                  <a:t>,</a:t>
                </a:r>
                <a:r>
                  <a:rPr lang="en-US" altLang="zh-CN" sz="2200" dirty="0">
                    <a:effectLst/>
                    <a:latin typeface="Comic Sans MS" pitchFamily="66" charset="0"/>
                    <a:ea typeface="隶书" pitchFamily="49" charset="-122"/>
                  </a:rPr>
                  <a:t> then </a:t>
                </a:r>
                <a:r>
                  <a:rPr lang="en-US" altLang="zh-CN" sz="24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[0,...,0,</a:t>
                </a:r>
                <a:r>
                  <a:rPr lang="el-GR" altLang="zh-CN" sz="24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l-GR" altLang="zh-CN" sz="2400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400" baseline="-25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4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,...,</a:t>
                </a:r>
                <a:r>
                  <a:rPr lang="el-GR" altLang="zh-CN" sz="24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l-GR" altLang="zh-CN" sz="2400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400" i="1" baseline="-25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4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] </a:t>
                </a:r>
                <a:r>
                  <a:rPr lang="en-US" altLang="zh-CN" sz="2200" dirty="0">
                    <a:effectLst/>
                    <a:latin typeface="Comic Sans MS" pitchFamily="66" charset="0"/>
                    <a:ea typeface="隶书" pitchFamily="49" charset="-122"/>
                  </a:rPr>
                  <a:t>is a left eigenvector of </a:t>
                </a:r>
                <a:r>
                  <a:rPr lang="en-US" altLang="zh-CN" sz="24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P, </a:t>
                </a:r>
                <a:r>
                  <a:rPr lang="en-US" altLang="zh-CN" sz="2200" dirty="0">
                    <a:effectLst/>
                    <a:latin typeface="Comic Sans MS" pitchFamily="66" charset="0"/>
                    <a:ea typeface="隶书" pitchFamily="49" charset="-122"/>
                  </a:rPr>
                  <a:t> i.e.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CN" sz="2400" b="1" i="1" smtClean="0">
                              <a:effectLst/>
                              <a:latin typeface="Cambria Math" panose="02040503050406030204" pitchFamily="18" charset="0"/>
                              <a:ea typeface="隶书" pitchFamily="49" charset="-122"/>
                            </a:rPr>
                          </m:ctrlPr>
                        </m:dPr>
                        <m:e>
                          <m:r>
                            <a:rPr lang="en-US" altLang="zh-CN" sz="2400" b="1" i="1" smtClean="0">
                              <a:effectLst/>
                              <a:latin typeface="Cambria Math" panose="02040503050406030204" pitchFamily="18" charset="0"/>
                              <a:ea typeface="隶书" pitchFamily="49" charset="-122"/>
                            </a:rPr>
                            <m:t>𝟎</m:t>
                          </m:r>
                          <m:r>
                            <a:rPr lang="en-US" altLang="zh-CN" sz="2400" b="1" i="1" smtClean="0">
                              <a:effectLst/>
                              <a:latin typeface="Cambria Math" panose="02040503050406030204" pitchFamily="18" charset="0"/>
                              <a:ea typeface="隶书" pitchFamily="49" charset="-122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l-GR" altLang="zh-CN" sz="2400" b="1" i="1" dirty="0">
                              <a:effectLst/>
                              <a:latin typeface="Times New Roman" panose="02020603050405020304" pitchFamily="18" charset="0"/>
                              <a:ea typeface="隶书" pitchFamily="49" charset="-122"/>
                              <a:cs typeface="Times New Roman" panose="02020603050405020304" pitchFamily="18" charset="0"/>
                            </a:rPr>
                            <m:t>π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sz="2400" i="1">
                              <a:effectLst/>
                              <a:latin typeface="Cambria Math" panose="02040503050406030204" pitchFamily="18" charset="0"/>
                              <a:ea typeface="隶书" pitchFamily="49" charset="-12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400" i="1">
                                  <a:effectLst/>
                                  <a:latin typeface="Cambria Math" panose="02040503050406030204" pitchFamily="18" charset="0"/>
                                  <a:ea typeface="隶书" pitchFamily="49" charset="-12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sz="2400" b="1" i="1">
                                    <a:effectLst/>
                                    <a:latin typeface="Cambria Math" panose="02040503050406030204" pitchFamily="18" charset="0"/>
                                    <a:ea typeface="隶书" pitchFamily="49" charset="-122"/>
                                  </a:rPr>
                                  <m:t>𝑷</m:t>
                                </m:r>
                                <m:r>
                                  <a:rPr lang="en-US" altLang="zh-CN" sz="2400" i="1" baseline="-25000">
                                    <a:effectLst/>
                                    <a:latin typeface="Cambria Math" panose="02040503050406030204" pitchFamily="18" charset="0"/>
                                    <a:ea typeface="隶书" pitchFamily="49" charset="-122"/>
                                  </a:rPr>
                                  <m:t>𝑇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sz="2400" b="1" i="1">
                                    <a:effectLst/>
                                    <a:latin typeface="Cambria Math" panose="02040503050406030204" pitchFamily="18" charset="0"/>
                                    <a:ea typeface="隶书" pitchFamily="49" charset="-122"/>
                                  </a:rPr>
                                  <m:t>𝑷</m:t>
                                </m:r>
                                <m:r>
                                  <a:rPr lang="en-US" altLang="zh-CN" sz="2400" i="1" baseline="-25000">
                                    <a:effectLst/>
                                    <a:latin typeface="Cambria Math" panose="02040503050406030204" pitchFamily="18" charset="0"/>
                                    <a:ea typeface="隶书" pitchFamily="49" charset="-122"/>
                                  </a:rPr>
                                  <m:t>𝑇𝑅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2400" b="1" i="1">
                                    <a:effectLst/>
                                    <a:latin typeface="Cambria Math" panose="02040503050406030204" pitchFamily="18" charset="0"/>
                                    <a:ea typeface="隶书" pitchFamily="49" charset="-122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sz="2400" b="1" i="1">
                                    <a:effectLst/>
                                    <a:latin typeface="Cambria Math" panose="02040503050406030204" pitchFamily="18" charset="0"/>
                                    <a:ea typeface="隶书" pitchFamily="49" charset="-122"/>
                                  </a:rPr>
                                  <m:t>𝑷</m:t>
                                </m:r>
                                <m:r>
                                  <a:rPr lang="en-US" altLang="zh-CN" sz="2400" i="1" baseline="-25000">
                                    <a:effectLst/>
                                    <a:latin typeface="Cambria Math" panose="02040503050406030204" pitchFamily="18" charset="0"/>
                                    <a:ea typeface="隶书" pitchFamily="49" charset="-122"/>
                                  </a:rPr>
                                  <m:t>𝑅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CN" sz="2400" b="0" i="0" smtClean="0">
                          <a:effectLst/>
                          <a:latin typeface="Cambria Math" panose="02040503050406030204" pitchFamily="18" charset="0"/>
                          <a:ea typeface="隶书" pitchFamily="49" charset="-122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zh-CN" sz="2400" i="1" dirty="0">
                          <a:effectLst/>
                          <a:latin typeface="Symbol" panose="05050102010706020507" pitchFamily="18" charset="2"/>
                          <a:ea typeface="隶书" pitchFamily="49" charset="-122"/>
                          <a:cs typeface="Times New Roman" panose="02020603050405020304" pitchFamily="18" charset="0"/>
                        </a:rPr>
                        <m:t>l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400" b="1" i="1">
                              <a:effectLst/>
                              <a:latin typeface="Cambria Math" panose="02040503050406030204" pitchFamily="18" charset="0"/>
                              <a:ea typeface="隶书" pitchFamily="49" charset="-122"/>
                            </a:rPr>
                          </m:ctrlPr>
                        </m:dPr>
                        <m:e>
                          <m:r>
                            <a:rPr lang="en-US" altLang="zh-CN" sz="2400" b="1" i="1">
                              <a:effectLst/>
                              <a:latin typeface="Cambria Math" panose="02040503050406030204" pitchFamily="18" charset="0"/>
                              <a:ea typeface="隶书" pitchFamily="49" charset="-122"/>
                            </a:rPr>
                            <m:t>𝟎</m:t>
                          </m:r>
                          <m:r>
                            <a:rPr lang="en-US" altLang="zh-CN" sz="2400" b="1" i="1">
                              <a:effectLst/>
                              <a:latin typeface="Cambria Math" panose="02040503050406030204" pitchFamily="18" charset="0"/>
                              <a:ea typeface="隶书" pitchFamily="49" charset="-122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l-GR" altLang="zh-CN" sz="2400" b="1" i="1" dirty="0">
                              <a:effectLst/>
                              <a:latin typeface="Times New Roman" panose="02020603050405020304" pitchFamily="18" charset="0"/>
                              <a:ea typeface="隶书" pitchFamily="49" charset="-122"/>
                              <a:cs typeface="Times New Roman" panose="02020603050405020304" pitchFamily="18" charset="0"/>
                            </a:rPr>
                            <m:t>π</m:t>
                          </m:r>
                        </m:e>
                      </m:d>
                    </m:oMath>
                  </m:oMathPara>
                </a14:m>
                <a:endParaRPr lang="en-US" altLang="zh-CN" sz="2400" dirty="0">
                  <a:effectLst/>
                  <a:latin typeface="Comic Sans MS" pitchFamily="66" charset="0"/>
                  <a:ea typeface="隶书" pitchFamily="49" charset="-122"/>
                </a:endParaRPr>
              </a:p>
            </p:txBody>
          </p:sp>
        </mc:Choice>
        <mc:Fallback xmlns="">
          <p:sp>
            <p:nvSpPr>
              <p:cNvPr id="102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457200" y="685800"/>
                <a:ext cx="8154194" cy="4062413"/>
              </a:xfrm>
              <a:blipFill>
                <a:blip r:embed="rId2"/>
                <a:stretch>
                  <a:fillRect l="-224" t="-12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0852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页脚占位符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/>
              <a:t>Information &amp; Telecommunication Engineering (0900203)  @ SDUWH</a:t>
            </a:r>
          </a:p>
        </p:txBody>
      </p:sp>
      <p:sp>
        <p:nvSpPr>
          <p:cNvPr id="10242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altLang="zh-CN" dirty="0">
                <a:effectLst/>
                <a:ea typeface="隶书" pitchFamily="49" charset="-122"/>
              </a:rPr>
              <a:t>Rewards for Markov Chains</a:t>
            </a:r>
            <a:endParaRPr lang="zh-CN" altLang="en-US" dirty="0">
              <a:effectLst/>
              <a:ea typeface="隶书" pitchFamily="49" charset="-122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3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457200" y="685800"/>
                <a:ext cx="8154194" cy="4062413"/>
              </a:xfrm>
              <a:noFill/>
            </p:spPr>
            <p:txBody>
              <a:bodyPr/>
              <a:lstStyle/>
              <a:p>
                <a:r>
                  <a:rPr lang="en-US" altLang="zh-CN" sz="2200" dirty="0">
                    <a:effectLst/>
                    <a:latin typeface="Comic Sans MS" pitchFamily="66" charset="0"/>
                    <a:ea typeface="隶书" pitchFamily="49" charset="-122"/>
                  </a:rPr>
                  <a:t>Assume </a:t>
                </a:r>
                <a:r>
                  <a:rPr lang="en-US" altLang="zh-CN" sz="2000" b="1" dirty="0">
                    <a:effectLst/>
                    <a:ea typeface="隶书" pitchFamily="49" charset="-122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effectLst/>
                        <a:latin typeface="Cambria Math" panose="02040503050406030204" pitchFamily="18" charset="0"/>
                        <a:ea typeface="隶书" pitchFamily="49" charset="-122"/>
                      </a:rPr>
                      <m:t>𝑷</m:t>
                    </m:r>
                    <m:r>
                      <a:rPr lang="en-US" altLang="zh-CN" sz="2000" b="0" i="1" smtClean="0">
                        <a:effectLst/>
                        <a:latin typeface="Cambria Math" panose="02040503050406030204" pitchFamily="18" charset="0"/>
                        <a:ea typeface="隶书" pitchFamily="49" charset="-122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000" b="0" i="1" smtClean="0">
                            <a:effectLst/>
                            <a:latin typeface="Cambria Math" panose="02040503050406030204" pitchFamily="18" charset="0"/>
                            <a:ea typeface="隶书" pitchFamily="49" charset="-12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sz="2000" i="1">
                                <a:effectLst/>
                                <a:latin typeface="Cambria Math" panose="02040503050406030204" pitchFamily="18" charset="0"/>
                                <a:ea typeface="隶书" pitchFamily="49" charset="-122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CN" sz="2000" b="1" i="1">
                                      <a:effectLst/>
                                      <a:latin typeface="Cambria Math" panose="02040503050406030204" pitchFamily="18" charset="0"/>
                                      <a:ea typeface="隶书" pitchFamily="49" charset="-122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CN" sz="2000" b="1" i="1">
                                      <a:effectLst/>
                                      <a:latin typeface="Cambria Math" panose="02040503050406030204" pitchFamily="18" charset="0"/>
                                      <a:ea typeface="隶书" pitchFamily="49" charset="-122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altLang="zh-CN" sz="2000" i="1">
                                      <a:effectLst/>
                                      <a:latin typeface="Cambria Math" panose="02040503050406030204" pitchFamily="18" charset="0"/>
                                      <a:ea typeface="隶书" pitchFamily="49" charset="-122"/>
                                    </a:rPr>
                                    <m:t>𝑇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CN" sz="2000" b="1" i="1">
                                      <a:effectLst/>
                                      <a:latin typeface="Cambria Math" panose="02040503050406030204" pitchFamily="18" charset="0"/>
                                      <a:ea typeface="隶书" pitchFamily="49" charset="-122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CN" sz="2000" b="1" i="1">
                                      <a:effectLst/>
                                      <a:latin typeface="Cambria Math" panose="02040503050406030204" pitchFamily="18" charset="0"/>
                                      <a:ea typeface="隶书" pitchFamily="49" charset="-122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altLang="zh-CN" sz="2000" i="1">
                                      <a:effectLst/>
                                      <a:latin typeface="Cambria Math" panose="02040503050406030204" pitchFamily="18" charset="0"/>
                                      <a:ea typeface="隶书" pitchFamily="49" charset="-122"/>
                                    </a:rPr>
                                    <m:t>𝑇</m:t>
                                  </m:r>
                                  <m:r>
                                    <a:rPr lang="en-US" altLang="zh-CN" sz="2000" i="1">
                                      <a:effectLst/>
                                      <a:latin typeface="Cambria Math" panose="02040503050406030204" pitchFamily="18" charset="0"/>
                                      <a:ea typeface="隶书" pitchFamily="49" charset="-122"/>
                                    </a:rPr>
                                    <m:t>𝑅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CN" sz="2000" b="1" i="1">
                                      <a:effectLst/>
                                      <a:latin typeface="Cambria Math" panose="02040503050406030204" pitchFamily="18" charset="0"/>
                                      <a:ea typeface="隶书" pitchFamily="49" charset="-122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CN" sz="2000" b="1" i="1">
                                      <a:effectLst/>
                                      <a:latin typeface="Cambria Math" panose="02040503050406030204" pitchFamily="18" charset="0"/>
                                      <a:ea typeface="隶书" pitchFamily="49" charset="-122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altLang="zh-CN" sz="2000" i="1">
                                      <a:effectLst/>
                                      <a:latin typeface="Cambria Math" panose="02040503050406030204" pitchFamily="18" charset="0"/>
                                      <a:ea typeface="隶书" pitchFamily="49" charset="-122"/>
                                    </a:rPr>
                                    <m:t>𝑇</m:t>
                                  </m:r>
                                  <m:r>
                                    <a:rPr lang="en-US" altLang="zh-CN" sz="2000" i="1">
                                      <a:effectLst/>
                                      <a:latin typeface="Cambria Math" panose="02040503050406030204" pitchFamily="18" charset="0"/>
                                      <a:ea typeface="隶书" pitchFamily="49" charset="-122"/>
                                    </a:rPr>
                                    <m:t>𝑅</m:t>
                                  </m:r>
                                  <m:r>
                                    <a:rPr lang="en-US" altLang="zh-CN" sz="2000" i="1" baseline="30000">
                                      <a:effectLst/>
                                      <a:latin typeface="Cambria Math" panose="02040503050406030204" pitchFamily="18" charset="0"/>
                                      <a:ea typeface="隶书" pitchFamily="49" charset="-122"/>
                                    </a:rPr>
                                    <m:t>′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altLang="zh-CN" sz="2000" b="1" i="1">
                                  <a:effectLst/>
                                  <a:latin typeface="Cambria Math" panose="02040503050406030204" pitchFamily="18" charset="0"/>
                                  <a:ea typeface="隶书" pitchFamily="49" charset="-122"/>
                                </a:rPr>
                                <m:t>𝟎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CN" sz="2000" b="1" i="1">
                                      <a:effectLst/>
                                      <a:latin typeface="Cambria Math" panose="02040503050406030204" pitchFamily="18" charset="0"/>
                                      <a:ea typeface="隶书" pitchFamily="49" charset="-122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CN" sz="2000" b="1" i="1">
                                      <a:effectLst/>
                                      <a:latin typeface="Cambria Math" panose="02040503050406030204" pitchFamily="18" charset="0"/>
                                      <a:ea typeface="隶书" pitchFamily="49" charset="-122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altLang="zh-CN" sz="2000" i="1">
                                      <a:effectLst/>
                                      <a:latin typeface="Cambria Math" panose="02040503050406030204" pitchFamily="18" charset="0"/>
                                      <a:ea typeface="隶书" pitchFamily="49" charset="-122"/>
                                    </a:rPr>
                                    <m:t>𝑅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CN" sz="2000" b="1" i="1">
                                  <a:effectLst/>
                                  <a:latin typeface="Cambria Math" panose="02040503050406030204" pitchFamily="18" charset="0"/>
                                  <a:ea typeface="隶书" pitchFamily="49" charset="-122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000" b="1" i="1">
                                  <a:effectLst/>
                                  <a:latin typeface="Cambria Math" panose="02040503050406030204" pitchFamily="18" charset="0"/>
                                  <a:ea typeface="隶书" pitchFamily="49" charset="-122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altLang="zh-CN" sz="2000" b="1" i="1">
                                  <a:effectLst/>
                                  <a:latin typeface="Cambria Math" panose="02040503050406030204" pitchFamily="18" charset="0"/>
                                  <a:ea typeface="隶书" pitchFamily="49" charset="-122"/>
                                </a:rPr>
                                <m:t>𝟎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CN" sz="2000" b="1" i="1">
                                      <a:effectLst/>
                                      <a:latin typeface="Cambria Math" panose="02040503050406030204" pitchFamily="18" charset="0"/>
                                      <a:ea typeface="隶书" pitchFamily="49" charset="-122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CN" sz="2000" b="1" i="1">
                                      <a:effectLst/>
                                      <a:latin typeface="Cambria Math" panose="02040503050406030204" pitchFamily="18" charset="0"/>
                                      <a:ea typeface="隶书" pitchFamily="49" charset="-122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altLang="zh-CN" sz="2000" i="1">
                                      <a:effectLst/>
                                      <a:latin typeface="Cambria Math" panose="02040503050406030204" pitchFamily="18" charset="0"/>
                                      <a:ea typeface="隶书" pitchFamily="49" charset="-122"/>
                                    </a:rPr>
                                    <m:t>𝑅</m:t>
                                  </m:r>
                                  <m:r>
                                    <a:rPr lang="en-US" altLang="zh-CN" sz="2000" i="1" baseline="30000">
                                      <a:effectLst/>
                                      <a:latin typeface="Cambria Math" panose="02040503050406030204" pitchFamily="18" charset="0"/>
                                      <a:ea typeface="隶书" pitchFamily="49" charset="-122"/>
                                    </a:rPr>
                                    <m:t>′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CN" sz="2000" dirty="0">
                    <a:effectLst/>
                    <a:latin typeface="Comic Sans MS" pitchFamily="66" charset="0"/>
                    <a:ea typeface="隶书" pitchFamily="49" charset="-122"/>
                  </a:rPr>
                  <a:t>   </a:t>
                </a:r>
                <a:r>
                  <a:rPr lang="en-US" altLang="zh-CN" sz="2400" dirty="0">
                    <a:effectLst/>
                    <a:latin typeface="Comic Sans MS" pitchFamily="66" charset="0"/>
                    <a:ea typeface="隶书" pitchFamily="49" charset="-122"/>
                  </a:rPr>
                  <a:t>,  so</a:t>
                </a:r>
                <a:r>
                  <a:rPr lang="en-US" altLang="zh-CN" sz="24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altLang="zh-CN" sz="24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    </a:t>
                </a:r>
                <a:r>
                  <a:rPr lang="en-US" altLang="zh-CN" sz="24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det[</a:t>
                </a:r>
                <a:r>
                  <a:rPr lang="en-US" altLang="zh-CN" sz="24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P </a:t>
                </a:r>
                <a:r>
                  <a:rPr lang="en-US" altLang="zh-CN" sz="24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400" b="1" dirty="0">
                    <a:effectLst/>
                    <a:ea typeface="隶书" pitchFamily="49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400" b="1" i="1" dirty="0">
                        <a:effectLst/>
                        <a:latin typeface="Symbol" panose="05050102010706020507" pitchFamily="18" charset="2"/>
                        <a:ea typeface="隶书" pitchFamily="49" charset="-122"/>
                        <a:cs typeface="Times New Roman" panose="02020603050405020304" pitchFamily="18" charset="0"/>
                      </a:rPr>
                      <m:t>l</m:t>
                    </m:r>
                    <m:r>
                      <a:rPr lang="en-US" altLang="zh-CN" sz="2400" b="0" i="1" dirty="0">
                        <a:effectLst/>
                        <a:latin typeface="Cambria Math" panose="02040503050406030204" pitchFamily="18" charset="0"/>
                        <a:ea typeface="隶书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4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I </a:t>
                </a:r>
                <a:r>
                  <a:rPr lang="en-US" altLang="zh-CN" sz="24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]= det [</a:t>
                </a:r>
                <a:r>
                  <a:rPr lang="en-US" altLang="zh-CN" sz="24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400" i="1" baseline="-25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4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400" b="1" dirty="0">
                    <a:effectLst/>
                    <a:ea typeface="隶书" pitchFamily="49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400" i="1" dirty="0">
                        <a:effectLst/>
                        <a:latin typeface="Symbol" panose="05050102010706020507" pitchFamily="18" charset="2"/>
                        <a:ea typeface="隶书" pitchFamily="49" charset="-122"/>
                        <a:cs typeface="Times New Roman" panose="02020603050405020304" pitchFamily="18" charset="0"/>
                      </a:rPr>
                      <m:t>l</m:t>
                    </m:r>
                    <m:r>
                      <a:rPr lang="en-US" altLang="zh-CN" sz="2400" i="1" dirty="0">
                        <a:effectLst/>
                        <a:latin typeface="Cambria Math" panose="02040503050406030204" pitchFamily="18" charset="0"/>
                        <a:ea typeface="隶书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4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I</a:t>
                </a:r>
                <a:r>
                  <a:rPr lang="en-US" altLang="zh-CN" sz="2400" i="1" baseline="-25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4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] det [</a:t>
                </a:r>
                <a:r>
                  <a:rPr lang="en-US" altLang="zh-CN" sz="24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400" i="1" baseline="-25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4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400" b="1" dirty="0">
                    <a:effectLst/>
                    <a:ea typeface="隶书" pitchFamily="49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400" b="1" i="1" dirty="0">
                        <a:effectLst/>
                        <a:latin typeface="Symbol" panose="05050102010706020507" pitchFamily="18" charset="2"/>
                        <a:ea typeface="隶书" pitchFamily="49" charset="-122"/>
                        <a:cs typeface="Times New Roman" panose="02020603050405020304" pitchFamily="18" charset="0"/>
                      </a:rPr>
                      <m:t>l</m:t>
                    </m:r>
                    <m:r>
                      <a:rPr lang="en-US" altLang="zh-CN" sz="2400" i="1" dirty="0">
                        <a:effectLst/>
                        <a:latin typeface="Cambria Math" panose="02040503050406030204" pitchFamily="18" charset="0"/>
                        <a:ea typeface="隶书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4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I</a:t>
                </a:r>
                <a:r>
                  <a:rPr lang="en-US" altLang="zh-CN" sz="2400" i="1" baseline="-25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4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] det [</a:t>
                </a:r>
                <a:r>
                  <a:rPr lang="en-US" altLang="zh-CN" sz="24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400" i="1" baseline="-25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4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400" b="1" dirty="0">
                    <a:effectLst/>
                    <a:ea typeface="隶书" pitchFamily="49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400" b="1" i="1" dirty="0">
                        <a:effectLst/>
                        <a:latin typeface="Symbol" panose="05050102010706020507" pitchFamily="18" charset="2"/>
                        <a:ea typeface="隶书" pitchFamily="49" charset="-122"/>
                        <a:cs typeface="Times New Roman" panose="02020603050405020304" pitchFamily="18" charset="0"/>
                      </a:rPr>
                      <m:t>l</m:t>
                    </m:r>
                    <m:r>
                      <a:rPr lang="en-US" altLang="zh-CN" sz="2400" i="1" dirty="0">
                        <a:effectLst/>
                        <a:latin typeface="Cambria Math" panose="02040503050406030204" pitchFamily="18" charset="0"/>
                        <a:ea typeface="隶书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4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I</a:t>
                </a:r>
                <a:r>
                  <a:rPr lang="en-US" altLang="zh-CN" sz="2400" i="1" baseline="-25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r’</a:t>
                </a:r>
                <a:r>
                  <a:rPr lang="en-US" altLang="zh-CN" sz="24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]</a:t>
                </a:r>
                <a:endParaRPr lang="en-US" altLang="zh-CN" sz="2400" dirty="0">
                  <a:effectLst/>
                  <a:latin typeface="Comic Sans MS" pitchFamily="66" charset="0"/>
                  <a:ea typeface="隶书" pitchFamily="49" charset="-122"/>
                </a:endParaRPr>
              </a:p>
              <a:p>
                <a:r>
                  <a:rPr lang="en-US" altLang="zh-CN" sz="2200" dirty="0">
                    <a:effectLst/>
                    <a:latin typeface="Comic Sans MS" pitchFamily="66" charset="0"/>
                    <a:ea typeface="隶书" pitchFamily="49" charset="-122"/>
                  </a:rPr>
                  <a:t># of eigenvalues: </a:t>
                </a:r>
                <a:r>
                  <a:rPr lang="en-US" altLang="zh-CN" sz="2200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200" i="1" dirty="0">
                    <a:effectLst/>
                    <a:latin typeface="Comic Sans MS" pitchFamily="66" charset="0"/>
                    <a:ea typeface="隶书" pitchFamily="49" charset="-122"/>
                  </a:rPr>
                  <a:t> </a:t>
                </a:r>
                <a:r>
                  <a:rPr lang="en-US" altLang="zh-CN" sz="2200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+ r + r’</a:t>
                </a:r>
                <a:r>
                  <a:rPr lang="en-US" altLang="zh-CN" sz="2200" dirty="0">
                    <a:effectLst/>
                    <a:latin typeface="Comic Sans MS" pitchFamily="66" charset="0"/>
                    <a:ea typeface="隶书" pitchFamily="49" charset="-122"/>
                  </a:rPr>
                  <a:t> .</a:t>
                </a:r>
              </a:p>
              <a:p>
                <a:endParaRPr lang="en-US" altLang="zh-CN" sz="2200" dirty="0">
                  <a:effectLst/>
                  <a:latin typeface="Comic Sans MS" pitchFamily="66" charset="0"/>
                  <a:ea typeface="隶书" pitchFamily="49" charset="-122"/>
                </a:endParaRPr>
              </a:p>
              <a:p>
                <a:r>
                  <a:rPr lang="en-US" altLang="zh-CN" sz="2200" dirty="0">
                    <a:effectLst/>
                    <a:latin typeface="Comic Sans MS" pitchFamily="66" charset="0"/>
                    <a:ea typeface="隶书" pitchFamily="49" charset="-122"/>
                  </a:rPr>
                  <a:t>If </a:t>
                </a:r>
                <a:r>
                  <a:rPr lang="el-GR" altLang="zh-CN" sz="24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π </a:t>
                </a:r>
                <a:r>
                  <a:rPr lang="en-US" altLang="zh-CN" sz="2200" dirty="0">
                    <a:effectLst/>
                    <a:latin typeface="Comic Sans MS" pitchFamily="66" charset="0"/>
                    <a:ea typeface="隶书" pitchFamily="49" charset="-122"/>
                  </a:rPr>
                  <a:t>is a left eigenvector of </a:t>
                </a:r>
                <a:r>
                  <a:rPr lang="en-US" altLang="zh-CN" sz="24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400" i="1" baseline="-25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R </a:t>
                </a:r>
                <a:r>
                  <a:rPr lang="en-US" altLang="zh-CN" sz="2400" dirty="0">
                    <a:effectLst/>
                    <a:latin typeface="Comic Sans MS" pitchFamily="66" charset="0"/>
                    <a:ea typeface="隶书" pitchFamily="49" charset="-122"/>
                  </a:rPr>
                  <a:t>,</a:t>
                </a:r>
                <a:r>
                  <a:rPr lang="en-US" altLang="zh-CN" sz="2200" dirty="0">
                    <a:effectLst/>
                    <a:latin typeface="Comic Sans MS" pitchFamily="66" charset="0"/>
                    <a:ea typeface="隶书" pitchFamily="49" charset="-122"/>
                  </a:rPr>
                  <a:t> then </a:t>
                </a:r>
                <a:r>
                  <a:rPr lang="en-US" altLang="zh-CN" sz="24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[</a:t>
                </a:r>
                <a:r>
                  <a:rPr lang="en-US" altLang="zh-CN" sz="2400" b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4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,</a:t>
                </a:r>
                <a:r>
                  <a:rPr lang="el-GR" altLang="zh-CN" sz="24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 π</a:t>
                </a:r>
                <a:r>
                  <a:rPr lang="en-US" altLang="zh-CN" sz="24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2400" b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4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] </a:t>
                </a:r>
                <a:r>
                  <a:rPr lang="en-US" altLang="zh-CN" sz="2200" dirty="0">
                    <a:effectLst/>
                    <a:latin typeface="Comic Sans MS" pitchFamily="66" charset="0"/>
                    <a:ea typeface="隶书" pitchFamily="49" charset="-122"/>
                  </a:rPr>
                  <a:t>is a left eigenvector of </a:t>
                </a:r>
                <a:r>
                  <a:rPr lang="en-US" altLang="zh-CN" sz="24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P </a:t>
                </a:r>
                <a:r>
                  <a:rPr lang="en-US" altLang="zh-CN" sz="24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;</a:t>
                </a:r>
              </a:p>
              <a:p>
                <a:r>
                  <a:rPr lang="en-US" altLang="zh-CN" sz="2200" dirty="0">
                    <a:effectLst/>
                    <a:latin typeface="Comic Sans MS" pitchFamily="66" charset="0"/>
                    <a:ea typeface="隶书" pitchFamily="49" charset="-122"/>
                  </a:rPr>
                  <a:t>If </a:t>
                </a:r>
                <a:r>
                  <a:rPr lang="el-GR" altLang="zh-CN" sz="22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π </a:t>
                </a:r>
                <a:r>
                  <a:rPr lang="en-US" altLang="zh-CN" sz="2200" dirty="0">
                    <a:effectLst/>
                    <a:latin typeface="Comic Sans MS" pitchFamily="66" charset="0"/>
                    <a:ea typeface="隶书" pitchFamily="49" charset="-122"/>
                  </a:rPr>
                  <a:t>is a left eigenvector of </a:t>
                </a:r>
                <a:r>
                  <a:rPr lang="en-US" altLang="zh-CN" sz="22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200" i="1" baseline="-25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R’ </a:t>
                </a:r>
                <a:r>
                  <a:rPr lang="en-US" altLang="zh-CN" sz="2200" dirty="0">
                    <a:effectLst/>
                    <a:latin typeface="Comic Sans MS" pitchFamily="66" charset="0"/>
                    <a:ea typeface="隶书" pitchFamily="49" charset="-122"/>
                  </a:rPr>
                  <a:t>, then </a:t>
                </a:r>
                <a:r>
                  <a:rPr lang="en-US" altLang="zh-CN" sz="22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[</a:t>
                </a:r>
                <a:r>
                  <a:rPr lang="en-US" altLang="zh-CN" sz="2200" b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2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,</a:t>
                </a:r>
                <a:r>
                  <a:rPr lang="el-GR" altLang="zh-CN" sz="22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200" b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0, </a:t>
                </a:r>
                <a:r>
                  <a:rPr lang="el-GR" altLang="zh-CN" sz="22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2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] </a:t>
                </a:r>
                <a:r>
                  <a:rPr lang="en-US" altLang="zh-CN" sz="2200" dirty="0">
                    <a:effectLst/>
                    <a:latin typeface="Comic Sans MS" pitchFamily="66" charset="0"/>
                    <a:ea typeface="隶书" pitchFamily="49" charset="-122"/>
                  </a:rPr>
                  <a:t>is a left eigenvector of </a:t>
                </a:r>
                <a:r>
                  <a:rPr lang="en-US" altLang="zh-CN" sz="24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2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2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;</a:t>
                </a:r>
              </a:p>
              <a:p>
                <a:endParaRPr lang="en-US" altLang="zh-CN" sz="2400" dirty="0">
                  <a:effectLst/>
                  <a:latin typeface="Comic Sans MS" pitchFamily="66" charset="0"/>
                  <a:ea typeface="隶书" pitchFamily="49" charset="-122"/>
                </a:endParaRPr>
              </a:p>
            </p:txBody>
          </p:sp>
        </mc:Choice>
        <mc:Fallback xmlns="">
          <p:sp>
            <p:nvSpPr>
              <p:cNvPr id="102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457200" y="685800"/>
                <a:ext cx="8154194" cy="4062413"/>
              </a:xfrm>
              <a:blipFill>
                <a:blip r:embed="rId2"/>
                <a:stretch>
                  <a:fillRect l="-2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2896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页脚占位符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/>
              <a:t>Information &amp; Telecommunication Engineering (0900203)  @ SDUWH</a:t>
            </a:r>
          </a:p>
        </p:txBody>
      </p:sp>
      <p:sp>
        <p:nvSpPr>
          <p:cNvPr id="13314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altLang="zh-CN" sz="32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M</a:t>
            </a:r>
            <a:r>
              <a:rPr lang="en-US" altLang="zh-CN" sz="3200" dirty="0">
                <a:effectLst/>
                <a:ea typeface="隶书" pitchFamily="49" charset="-122"/>
              </a:rPr>
              <a:t> states &amp; </a:t>
            </a:r>
            <a:r>
              <a:rPr lang="en-US" altLang="zh-CN" sz="32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M</a:t>
            </a:r>
            <a:r>
              <a:rPr lang="en-US" altLang="zh-CN" sz="3200" dirty="0">
                <a:effectLst/>
                <a:ea typeface="隶书" pitchFamily="49" charset="-122"/>
              </a:rPr>
              <a:t> independent eigenvectors</a:t>
            </a:r>
            <a:endParaRPr lang="en-US" altLang="zh-CN" sz="3200" dirty="0">
              <a:effectLst/>
              <a:ea typeface="隶书" pitchFamily="49" charset="-122"/>
              <a:cs typeface="Arial" charset="0"/>
            </a:endParaRP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685800"/>
            <a:ext cx="8307388" cy="3868738"/>
          </a:xfrm>
        </p:spPr>
        <p:txBody>
          <a:bodyPr/>
          <a:lstStyle/>
          <a:p>
            <a:pPr>
              <a:defRPr/>
            </a:pPr>
            <a:r>
              <a:rPr lang="en-US" altLang="zh-CN" sz="2000" dirty="0">
                <a:latin typeface="Comic Sans MS" pitchFamily="66" charset="0"/>
                <a:ea typeface="宋体" charset="-122"/>
              </a:rPr>
              <a:t>Suppose each state </a:t>
            </a:r>
            <a:r>
              <a:rPr lang="en-US" altLang="zh-CN" sz="2000" i="1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i</a:t>
            </a:r>
            <a:r>
              <a:rPr lang="en-US" altLang="zh-CN" sz="2000" dirty="0">
                <a:latin typeface="Comic Sans MS" pitchFamily="66" charset="0"/>
                <a:ea typeface="宋体" charset="-122"/>
              </a:rPr>
              <a:t> of Markov chain is associated with a given reward, </a:t>
            </a:r>
            <a:r>
              <a:rPr lang="en-US" altLang="zh-CN" sz="2000" i="1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r</a:t>
            </a:r>
            <a:r>
              <a:rPr lang="en-US" altLang="zh-CN" sz="2000" i="1" baseline="-25000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i</a:t>
            </a:r>
            <a:r>
              <a:rPr lang="en-US" altLang="zh-CN" sz="2000" i="1" baseline="-25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Comic Sans MS" pitchFamily="66" charset="0"/>
                <a:ea typeface="宋体" charset="-122"/>
              </a:rPr>
              <a:t>.</a:t>
            </a:r>
          </a:p>
          <a:p>
            <a:pPr>
              <a:defRPr/>
            </a:pPr>
            <a:r>
              <a:rPr lang="en-US" altLang="zh-CN" sz="2000" dirty="0">
                <a:latin typeface="Comic Sans MS" pitchFamily="66" charset="0"/>
                <a:ea typeface="宋体" charset="-122"/>
              </a:rPr>
              <a:t>Letting the </a:t>
            </a:r>
            <a:r>
              <a:rPr lang="en-US" altLang="zh-CN" sz="2000" i="1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X</a:t>
            </a:r>
            <a:r>
              <a:rPr lang="en-US" altLang="zh-CN" sz="2000" i="1" baseline="-25000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n</a:t>
            </a:r>
            <a:r>
              <a:rPr lang="en-US" altLang="zh-CN" sz="2000" dirty="0">
                <a:latin typeface="Comic Sans MS" pitchFamily="66" charset="0"/>
                <a:ea typeface="宋体" charset="-122"/>
              </a:rPr>
              <a:t> be the state at time </a:t>
            </a:r>
            <a:r>
              <a:rPr lang="en-US" altLang="zh-CN" sz="20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n</a:t>
            </a:r>
            <a:r>
              <a:rPr lang="zh-CN" altLang="en-US" sz="2000" dirty="0">
                <a:latin typeface="Comic Sans MS" pitchFamily="66" charset="0"/>
                <a:ea typeface="宋体" charset="-122"/>
              </a:rPr>
              <a:t>；</a:t>
            </a:r>
            <a:r>
              <a:rPr lang="en-US" altLang="zh-CN" sz="2000" dirty="0">
                <a:latin typeface="Comic Sans MS" pitchFamily="66" charset="0"/>
                <a:ea typeface="宋体" charset="-122"/>
              </a:rPr>
              <a:t> random reward at time </a:t>
            </a:r>
            <a:r>
              <a:rPr lang="en-US" altLang="zh-CN" sz="20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n </a:t>
            </a:r>
            <a:r>
              <a:rPr lang="en-US" altLang="zh-CN" sz="2000" dirty="0">
                <a:latin typeface="Comic Sans MS" pitchFamily="66" charset="0"/>
                <a:ea typeface="宋体" charset="-122"/>
              </a:rPr>
              <a:t> is </a:t>
            </a:r>
            <a:r>
              <a:rPr lang="en-US" altLang="zh-CN" sz="20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R</a:t>
            </a:r>
            <a:r>
              <a:rPr lang="en-US" altLang="zh-CN" sz="2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(</a:t>
            </a:r>
            <a:r>
              <a:rPr lang="en-US" altLang="zh-CN" sz="2000" i="1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X</a:t>
            </a:r>
            <a:r>
              <a:rPr lang="en-US" altLang="zh-CN" sz="2000" i="1" baseline="-25000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n</a:t>
            </a:r>
            <a:r>
              <a:rPr lang="en-US" altLang="zh-CN" sz="2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)</a:t>
            </a:r>
            <a:r>
              <a:rPr lang="en-US" altLang="zh-CN" sz="2000" dirty="0">
                <a:latin typeface="Comic Sans MS" pitchFamily="66" charset="0"/>
                <a:ea typeface="宋体" charset="-122"/>
              </a:rPr>
              <a:t> that maps </a:t>
            </a:r>
            <a:r>
              <a:rPr lang="en-US" altLang="zh-CN" sz="2000" i="1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X</a:t>
            </a:r>
            <a:r>
              <a:rPr lang="en-US" altLang="zh-CN" sz="2000" i="1" baseline="-25000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n</a:t>
            </a:r>
            <a:r>
              <a:rPr lang="en-US" altLang="zh-CN" sz="2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= </a:t>
            </a:r>
            <a:r>
              <a:rPr lang="en-US" altLang="zh-CN" sz="2000" i="1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i</a:t>
            </a:r>
            <a:r>
              <a:rPr lang="en-US" altLang="zh-CN" sz="2000" dirty="0">
                <a:latin typeface="Comic Sans MS" pitchFamily="66" charset="0"/>
                <a:ea typeface="宋体" charset="-122"/>
              </a:rPr>
              <a:t> into </a:t>
            </a:r>
            <a:r>
              <a:rPr lang="en-US" altLang="zh-CN" sz="2000" dirty="0" err="1">
                <a:latin typeface="Comic Sans MS" pitchFamily="66" charset="0"/>
                <a:ea typeface="宋体" charset="-122"/>
              </a:rPr>
              <a:t>ri</a:t>
            </a:r>
            <a:r>
              <a:rPr lang="en-US" altLang="zh-CN" sz="2000" dirty="0">
                <a:latin typeface="Comic Sans MS" pitchFamily="66" charset="0"/>
                <a:ea typeface="宋体" charset="-122"/>
              </a:rPr>
              <a:t> for each state </a:t>
            </a:r>
            <a:r>
              <a:rPr lang="en-US" altLang="zh-CN" sz="2000" i="1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i</a:t>
            </a:r>
            <a:r>
              <a:rPr lang="en-US" altLang="zh-CN" sz="2000" dirty="0">
                <a:latin typeface="Comic Sans MS" pitchFamily="66" charset="0"/>
                <a:ea typeface="宋体" charset="-122"/>
              </a:rPr>
              <a:t>.</a:t>
            </a:r>
          </a:p>
          <a:p>
            <a:pPr>
              <a:defRPr/>
            </a:pPr>
            <a:r>
              <a:rPr lang="en-US" altLang="zh-CN" sz="2000" dirty="0">
                <a:latin typeface="Comic Sans MS" pitchFamily="66" charset="0"/>
                <a:ea typeface="宋体" charset="-122"/>
              </a:rPr>
              <a:t>The expected rewards at time </a:t>
            </a:r>
            <a:r>
              <a:rPr lang="en-US" altLang="zh-CN" sz="20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n</a:t>
            </a:r>
            <a:r>
              <a:rPr lang="en-US" altLang="zh-CN" sz="2000" dirty="0">
                <a:latin typeface="Comic Sans MS" pitchFamily="66" charset="0"/>
                <a:ea typeface="宋体" charset="-122"/>
              </a:rPr>
              <a:t>, given that </a:t>
            </a:r>
            <a:r>
              <a:rPr lang="en-US" altLang="zh-CN" sz="20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X</a:t>
            </a:r>
            <a:r>
              <a:rPr lang="en-US" altLang="zh-CN" sz="2000" baseline="-25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0</a:t>
            </a:r>
            <a:r>
              <a:rPr lang="en-US" altLang="zh-CN" sz="2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= </a:t>
            </a:r>
            <a:r>
              <a:rPr lang="en-US" altLang="zh-CN" sz="2000" i="1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i</a:t>
            </a:r>
            <a:r>
              <a:rPr lang="en-US" altLang="zh-CN" sz="2000" dirty="0">
                <a:latin typeface="Comic Sans MS" pitchFamily="66" charset="0"/>
                <a:ea typeface="宋体" charset="-122"/>
              </a:rPr>
              <a:t>  is </a:t>
            </a:r>
          </a:p>
          <a:p>
            <a:pPr marL="0" indent="0" algn="ctr">
              <a:buNone/>
              <a:defRPr/>
            </a:pPr>
            <a:r>
              <a:rPr lang="en-US" altLang="zh-CN" sz="20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E </a:t>
            </a:r>
            <a:r>
              <a:rPr lang="en-US" altLang="zh-CN" sz="2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[</a:t>
            </a:r>
            <a:r>
              <a:rPr lang="en-US" altLang="zh-CN" sz="20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R</a:t>
            </a:r>
            <a:r>
              <a:rPr lang="en-US" altLang="zh-CN" sz="2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(</a:t>
            </a:r>
            <a:r>
              <a:rPr lang="en-US" altLang="zh-CN" sz="2000" i="1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X</a:t>
            </a:r>
            <a:r>
              <a:rPr lang="en-US" altLang="zh-CN" sz="2000" i="1" baseline="-25000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n</a:t>
            </a:r>
            <a:r>
              <a:rPr lang="en-US" altLang="zh-CN" sz="2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)</a:t>
            </a:r>
            <a:r>
              <a:rPr lang="en-US" altLang="zh-CN" sz="20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|X</a:t>
            </a:r>
            <a:r>
              <a:rPr lang="en-US" altLang="zh-CN" sz="2000" baseline="-25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0</a:t>
            </a:r>
            <a:r>
              <a:rPr lang="en-US" altLang="zh-CN" sz="20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= </a:t>
            </a:r>
            <a:r>
              <a:rPr lang="en-US" altLang="zh-CN" sz="2000" i="1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i</a:t>
            </a:r>
            <a:r>
              <a:rPr lang="en-US" altLang="zh-CN" sz="2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]</a:t>
            </a:r>
            <a:r>
              <a:rPr lang="en-US" altLang="zh-CN" sz="20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= </a:t>
            </a:r>
            <a:r>
              <a:rPr lang="en-US" altLang="zh-CN" sz="2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anose="05050102010706020507" pitchFamily="18" charset="2"/>
              </a:rPr>
              <a:t></a:t>
            </a:r>
            <a:r>
              <a:rPr lang="en-US" altLang="zh-CN" sz="2000" i="1" baseline="-25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j</a:t>
            </a:r>
            <a:r>
              <a:rPr lang="en-US" altLang="zh-CN" sz="20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en-US" altLang="zh-CN" sz="2000" i="1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r</a:t>
            </a:r>
            <a:r>
              <a:rPr lang="en-US" altLang="zh-CN" sz="2000" i="1" baseline="-25000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j</a:t>
            </a:r>
            <a:r>
              <a:rPr lang="en-US" altLang="zh-CN" sz="2000" i="1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P</a:t>
            </a:r>
            <a:r>
              <a:rPr lang="en-US" altLang="zh-CN" sz="2000" i="1" baseline="-25000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ij</a:t>
            </a:r>
            <a:r>
              <a:rPr lang="en-US" altLang="zh-CN" sz="2000" baseline="-25000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;</a:t>
            </a:r>
            <a:r>
              <a:rPr lang="en-US" altLang="zh-CN" sz="2000" i="1" baseline="-25000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n</a:t>
            </a:r>
            <a:endParaRPr lang="en-US" altLang="zh-CN" sz="2000" i="1" baseline="-25000" dirty="0">
              <a:latin typeface="Times New Roman" panose="02020603050405020304" pitchFamily="18" charset="0"/>
              <a:ea typeface="宋体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sz="2000" dirty="0">
                <a:latin typeface="Comic Sans MS" pitchFamily="66" charset="0"/>
                <a:ea typeface="宋体" charset="-122"/>
              </a:rPr>
              <a:t>The expected aggregate reward over </a:t>
            </a:r>
            <a:r>
              <a:rPr lang="en-US" altLang="zh-CN" sz="20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n</a:t>
            </a:r>
            <a:r>
              <a:rPr lang="en-US" altLang="zh-CN" sz="2000" dirty="0">
                <a:latin typeface="Comic Sans MS" pitchFamily="66" charset="0"/>
                <a:ea typeface="宋体" charset="-122"/>
              </a:rPr>
              <a:t> steps from </a:t>
            </a:r>
            <a:r>
              <a:rPr lang="en-US" altLang="zh-CN" sz="20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m</a:t>
            </a:r>
            <a:r>
              <a:rPr lang="en-US" altLang="zh-CN" sz="2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to </a:t>
            </a:r>
            <a:r>
              <a:rPr lang="en-US" altLang="zh-CN" sz="2000" i="1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m</a:t>
            </a:r>
            <a:r>
              <a:rPr lang="en-US" altLang="zh-CN" sz="2000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+</a:t>
            </a:r>
            <a:r>
              <a:rPr lang="en-US" altLang="zh-CN" sz="2000" i="1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n</a:t>
            </a:r>
            <a:r>
              <a:rPr lang="en-US" altLang="zh-CN" sz="2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− 1</a:t>
            </a:r>
            <a:r>
              <a:rPr lang="en-US" altLang="zh-CN" sz="2000" dirty="0">
                <a:latin typeface="Comic Sans MS" pitchFamily="66" charset="0"/>
                <a:ea typeface="宋体" charset="-122"/>
              </a:rPr>
              <a:t>, conditional on </a:t>
            </a:r>
            <a:r>
              <a:rPr lang="en-US" altLang="zh-CN" sz="2000" i="1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X</a:t>
            </a:r>
            <a:r>
              <a:rPr lang="en-US" altLang="zh-CN" sz="2000" i="1" baseline="-25000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m</a:t>
            </a:r>
            <a:r>
              <a:rPr lang="en-US" altLang="zh-CN" sz="2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= </a:t>
            </a:r>
            <a:r>
              <a:rPr lang="en-US" altLang="zh-CN" sz="2000" i="1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i</a:t>
            </a:r>
            <a:r>
              <a:rPr lang="en-US" altLang="zh-CN" sz="2000" dirty="0">
                <a:latin typeface="Comic Sans MS" pitchFamily="66" charset="0"/>
                <a:ea typeface="宋体" charset="-122"/>
              </a:rPr>
              <a:t>  is then</a:t>
            </a:r>
          </a:p>
          <a:p>
            <a:pPr marL="0" indent="0" algn="ctr">
              <a:buNone/>
              <a:defRPr/>
            </a:pPr>
            <a:r>
              <a:rPr lang="en-US" altLang="zh-CN" sz="20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v</a:t>
            </a:r>
            <a:r>
              <a:rPr lang="en-US" altLang="zh-CN" sz="2000" i="1" baseline="-25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i</a:t>
            </a:r>
            <a:r>
              <a:rPr lang="en-US" altLang="zh-CN" sz="2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(</a:t>
            </a:r>
            <a:r>
              <a:rPr lang="en-US" altLang="zh-CN" sz="20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n</a:t>
            </a:r>
            <a:r>
              <a:rPr lang="en-US" altLang="zh-CN" sz="2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)</a:t>
            </a:r>
            <a:r>
              <a:rPr lang="pl-PL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0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E </a:t>
            </a:r>
            <a:r>
              <a:rPr lang="en-US" altLang="zh-CN" sz="2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[</a:t>
            </a:r>
            <a:r>
              <a:rPr lang="en-US" altLang="zh-CN" sz="20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R</a:t>
            </a:r>
            <a:r>
              <a:rPr lang="en-US" altLang="zh-CN" sz="2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(</a:t>
            </a:r>
            <a:r>
              <a:rPr lang="en-US" altLang="zh-CN" sz="2000" i="1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X</a:t>
            </a:r>
            <a:r>
              <a:rPr lang="en-US" altLang="zh-CN" sz="2000" i="1" baseline="-25000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n</a:t>
            </a:r>
            <a:r>
              <a:rPr lang="en-US" altLang="zh-CN" sz="2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)+…+</a:t>
            </a:r>
            <a:r>
              <a:rPr lang="en-US" altLang="zh-CN" sz="20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R</a:t>
            </a:r>
            <a:r>
              <a:rPr lang="en-US" altLang="zh-CN" sz="2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(</a:t>
            </a:r>
            <a:r>
              <a:rPr lang="en-US" altLang="zh-CN" sz="20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X</a:t>
            </a:r>
            <a:r>
              <a:rPr lang="en-US" altLang="zh-CN" sz="2000" i="1" baseline="-25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m</a:t>
            </a:r>
            <a:r>
              <a:rPr lang="en-US" altLang="zh-CN" sz="2000" baseline="-25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+</a:t>
            </a:r>
            <a:r>
              <a:rPr lang="en-US" altLang="zh-CN" sz="2000" i="1" baseline="-25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n</a:t>
            </a:r>
            <a:r>
              <a:rPr lang="en-US" altLang="zh-CN" sz="2000" baseline="-25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-1</a:t>
            </a:r>
            <a:r>
              <a:rPr lang="en-US" altLang="zh-CN" sz="2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)</a:t>
            </a:r>
            <a:r>
              <a:rPr lang="en-US" altLang="zh-CN" sz="20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|</a:t>
            </a:r>
            <a:r>
              <a:rPr lang="en-US" altLang="zh-CN" sz="2000" i="1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X</a:t>
            </a:r>
            <a:r>
              <a:rPr lang="en-US" altLang="zh-CN" sz="2000" i="1" baseline="-25000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m</a:t>
            </a:r>
            <a:r>
              <a:rPr lang="en-US" altLang="zh-CN" sz="20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= </a:t>
            </a:r>
            <a:r>
              <a:rPr lang="en-US" altLang="zh-CN" sz="2000" i="1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i</a:t>
            </a:r>
            <a:r>
              <a:rPr lang="en-US" altLang="zh-CN" sz="2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]</a:t>
            </a:r>
            <a:r>
              <a:rPr lang="en-US" altLang="zh-CN" sz="20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= </a:t>
            </a:r>
            <a:r>
              <a:rPr lang="en-US" altLang="zh-CN" sz="2000" i="1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r</a:t>
            </a:r>
            <a:r>
              <a:rPr lang="en-US" altLang="zh-CN" sz="2000" i="1" baseline="-25000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i</a:t>
            </a:r>
            <a:r>
              <a:rPr lang="en-US" altLang="zh-CN" sz="20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+</a:t>
            </a:r>
            <a:r>
              <a:rPr lang="en-US" altLang="zh-CN" sz="2000" dirty="0">
                <a:latin typeface="Comic Sans MS" pitchFamily="66" charset="0"/>
                <a:ea typeface="宋体" charset="-122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anose="05050102010706020507" pitchFamily="18" charset="2"/>
              </a:rPr>
              <a:t></a:t>
            </a:r>
            <a:r>
              <a:rPr lang="en-US" altLang="zh-CN" sz="2000" i="1" baseline="-25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j</a:t>
            </a:r>
            <a:r>
              <a:rPr lang="en-US" altLang="zh-CN" sz="20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en-US" altLang="zh-CN" sz="2000" i="1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r</a:t>
            </a:r>
            <a:r>
              <a:rPr lang="en-US" altLang="zh-CN" sz="2000" i="1" baseline="-25000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j</a:t>
            </a:r>
            <a:r>
              <a:rPr lang="en-US" altLang="zh-CN" sz="2000" i="1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P</a:t>
            </a:r>
            <a:r>
              <a:rPr lang="en-US" altLang="zh-CN" sz="2000" i="1" baseline="-25000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ij</a:t>
            </a:r>
            <a:r>
              <a:rPr lang="en-US" altLang="zh-CN" sz="2000" i="1" baseline="-25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en-US" altLang="zh-CN" sz="20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+…+</a:t>
            </a:r>
            <a:r>
              <a:rPr lang="en-US" altLang="zh-CN" sz="2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anose="05050102010706020507" pitchFamily="18" charset="2"/>
              </a:rPr>
              <a:t></a:t>
            </a:r>
            <a:r>
              <a:rPr lang="en-US" altLang="zh-CN" sz="2000" i="1" baseline="-25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j</a:t>
            </a:r>
            <a:r>
              <a:rPr lang="en-US" altLang="zh-CN" sz="20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r</a:t>
            </a:r>
            <a:r>
              <a:rPr lang="en-US" altLang="zh-CN" sz="2000" i="1" baseline="-25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j</a:t>
            </a:r>
            <a:r>
              <a:rPr lang="en-US" altLang="zh-CN" sz="20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P</a:t>
            </a:r>
            <a:r>
              <a:rPr lang="en-US" altLang="zh-CN" sz="2000" i="1" baseline="-25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ij</a:t>
            </a:r>
            <a:r>
              <a:rPr lang="en-US" altLang="zh-CN" sz="2000" baseline="-25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;</a:t>
            </a:r>
            <a:r>
              <a:rPr lang="en-US" altLang="zh-CN" sz="2000" i="1" baseline="-25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n</a:t>
            </a:r>
            <a:r>
              <a:rPr lang="en-US" altLang="zh-CN" sz="2000" baseline="-25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-1</a:t>
            </a:r>
          </a:p>
          <a:p>
            <a:pPr>
              <a:defRPr/>
            </a:pPr>
            <a:endParaRPr lang="en-US" altLang="zh-CN" sz="2000" i="1" baseline="-25000" dirty="0">
              <a:latin typeface="Times New Roman" panose="02020603050405020304" pitchFamily="18" charset="0"/>
              <a:ea typeface="宋体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433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2BB36E2-BAB7-4C46-8830-645D38C25C1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914400"/>
            <a:ext cx="8229600" cy="3717131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altLang="zh-CN" sz="28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v</a:t>
            </a:r>
            <a:r>
              <a:rPr lang="en-US" altLang="zh-CN" sz="2800" i="1" baseline="-25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i</a:t>
            </a:r>
            <a:r>
              <a:rPr lang="en-US" altLang="zh-CN" sz="28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n</a:t>
            </a:r>
            <a:r>
              <a:rPr lang="en-US" altLang="zh-CN" sz="28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)</a:t>
            </a:r>
            <a:r>
              <a:rPr lang="en-US" altLang="zh-CN" sz="28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= </a:t>
            </a:r>
            <a:r>
              <a:rPr lang="en-US" altLang="zh-CN" sz="2800" i="1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r</a:t>
            </a:r>
            <a:r>
              <a:rPr lang="en-US" altLang="zh-CN" sz="2800" i="1" baseline="-25000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i</a:t>
            </a:r>
            <a:r>
              <a:rPr lang="en-US" altLang="zh-CN" sz="28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+</a:t>
            </a:r>
            <a:r>
              <a:rPr lang="en-US" altLang="zh-CN" sz="2800" dirty="0">
                <a:latin typeface="Comic Sans MS" pitchFamily="66" charset="0"/>
                <a:ea typeface="宋体" charset="-122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anose="05050102010706020507" pitchFamily="18" charset="2"/>
              </a:rPr>
              <a:t></a:t>
            </a:r>
            <a:r>
              <a:rPr lang="en-US" altLang="zh-CN" sz="2800" i="1" baseline="-25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j</a:t>
            </a:r>
            <a:r>
              <a:rPr lang="en-US" altLang="zh-CN" sz="28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r</a:t>
            </a:r>
            <a:r>
              <a:rPr lang="en-US" altLang="zh-CN" sz="2800" i="1" baseline="-25000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j</a:t>
            </a:r>
            <a:r>
              <a:rPr lang="en-US" altLang="zh-CN" sz="2800" i="1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P</a:t>
            </a:r>
            <a:r>
              <a:rPr lang="en-US" altLang="zh-CN" sz="2800" i="1" baseline="-25000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ij</a:t>
            </a:r>
            <a:r>
              <a:rPr lang="en-US" altLang="zh-CN" sz="2800" i="1" baseline="-25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+…+</a:t>
            </a:r>
            <a:r>
              <a:rPr lang="en-US" altLang="zh-CN" sz="28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anose="05050102010706020507" pitchFamily="18" charset="2"/>
              </a:rPr>
              <a:t></a:t>
            </a:r>
            <a:r>
              <a:rPr lang="en-US" altLang="zh-CN" sz="2800" i="1" baseline="-25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j</a:t>
            </a:r>
            <a:r>
              <a:rPr lang="en-US" altLang="zh-CN" sz="28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r</a:t>
            </a:r>
            <a:r>
              <a:rPr lang="en-US" altLang="zh-CN" sz="2800" i="1" baseline="-25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j</a:t>
            </a:r>
            <a:r>
              <a:rPr lang="en-US" altLang="zh-CN" sz="28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P</a:t>
            </a:r>
            <a:r>
              <a:rPr lang="en-US" altLang="zh-CN" sz="2800" i="1" baseline="-25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ij</a:t>
            </a:r>
            <a:r>
              <a:rPr lang="en-US" altLang="zh-CN" sz="2800" baseline="-25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;</a:t>
            </a:r>
            <a:r>
              <a:rPr lang="en-US" altLang="zh-CN" sz="2800" i="1" baseline="-25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n</a:t>
            </a:r>
            <a:r>
              <a:rPr lang="en-US" altLang="zh-CN" sz="2800" baseline="-25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-1</a:t>
            </a:r>
          </a:p>
          <a:p>
            <a:pPr>
              <a:defRPr/>
            </a:pPr>
            <a:endParaRPr lang="en-US" altLang="zh-CN" sz="2200" i="1" baseline="-25000" dirty="0">
              <a:latin typeface="Times New Roman" panose="02020603050405020304" pitchFamily="18" charset="0"/>
              <a:ea typeface="宋体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sz="2200" dirty="0">
                <a:latin typeface="Comic Sans MS" pitchFamily="66" charset="0"/>
                <a:ea typeface="宋体" charset="-122"/>
              </a:rPr>
              <a:t>If Markov chain is an ergodic unichain, then successive terms of this expression end to a steady state Gain per step: 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g </a:t>
            </a:r>
            <a:r>
              <a:rPr lang="en-US" altLang="zh-CN" sz="2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= </a:t>
            </a:r>
            <a:r>
              <a:rPr lang="en-US" altLang="zh-CN" sz="2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anose="05050102010706020507" pitchFamily="18" charset="2"/>
              </a:rPr>
              <a:t></a:t>
            </a:r>
            <a:r>
              <a:rPr lang="en-US" altLang="zh-CN" sz="2200" i="1" baseline="-25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j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en-US" altLang="zh-CN" sz="2200" i="1" dirty="0" err="1">
                <a:latin typeface="Symbol" panose="05050102010706020507" pitchFamily="18" charset="2"/>
                <a:ea typeface="宋体" charset="-122"/>
                <a:cs typeface="Times New Roman" panose="02020603050405020304" pitchFamily="18" charset="0"/>
              </a:rPr>
              <a:t>p</a:t>
            </a:r>
            <a:r>
              <a:rPr lang="en-US" altLang="zh-CN" sz="2200" i="1" baseline="-25000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j</a:t>
            </a:r>
            <a:r>
              <a:rPr lang="en-US" altLang="zh-CN" sz="2200" i="1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r</a:t>
            </a:r>
            <a:r>
              <a:rPr lang="en-US" altLang="zh-CN" sz="2200" i="1" baseline="-25000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j</a:t>
            </a:r>
            <a:r>
              <a:rPr lang="en-US" altLang="zh-CN" sz="2200" i="1" baseline="-25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en-US" altLang="zh-CN" sz="2200" i="1" baseline="-25000" dirty="0">
                <a:latin typeface="Comic Sans MS" pitchFamily="66" charset="0"/>
                <a:ea typeface="宋体" charset="-122"/>
                <a:cs typeface="Times New Roman" panose="02020603050405020304" pitchFamily="18" charset="0"/>
              </a:rPr>
              <a:t>  </a:t>
            </a:r>
            <a:r>
              <a:rPr lang="en-US" altLang="zh-CN" sz="2200" dirty="0">
                <a:latin typeface="Comic Sans MS" pitchFamily="66" charset="0"/>
                <a:ea typeface="宋体" charset="-122"/>
              </a:rPr>
              <a:t>which is independent of starting state.</a:t>
            </a:r>
          </a:p>
          <a:p>
            <a:pPr>
              <a:defRPr/>
            </a:pPr>
            <a:endParaRPr lang="en-US" altLang="zh-CN" sz="2200" dirty="0">
              <a:latin typeface="Comic Sans MS" pitchFamily="66" charset="0"/>
              <a:ea typeface="宋体" charset="-122"/>
            </a:endParaRPr>
          </a:p>
          <a:p>
            <a:pPr>
              <a:defRPr/>
            </a:pPr>
            <a:r>
              <a:rPr lang="en-US" altLang="zh-CN" sz="2200" dirty="0">
                <a:latin typeface="Comic Sans MS" pitchFamily="66" charset="0"/>
                <a:ea typeface="宋体" charset="-122"/>
              </a:rPr>
              <a:t>Thus 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v</a:t>
            </a:r>
            <a:r>
              <a:rPr lang="en-US" altLang="zh-CN" sz="2200" i="1" baseline="-25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i</a:t>
            </a:r>
            <a:r>
              <a:rPr lang="en-US" altLang="zh-CN" sz="2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(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n</a:t>
            </a:r>
            <a:r>
              <a:rPr lang="en-US" altLang="zh-CN" sz="2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)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Comic Sans MS" pitchFamily="66" charset="0"/>
                <a:ea typeface="宋体" charset="-122"/>
              </a:rPr>
              <a:t> can be viewed as a transient in state </a:t>
            </a:r>
            <a:r>
              <a:rPr lang="en-US" altLang="zh-CN" sz="2200" i="1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i</a:t>
            </a:r>
            <a:r>
              <a:rPr lang="en-US" altLang="zh-CN" sz="2200" dirty="0">
                <a:latin typeface="Comic Sans MS" pitchFamily="66" charset="0"/>
                <a:ea typeface="宋体" charset="-122"/>
              </a:rPr>
              <a:t> plus 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ng</a:t>
            </a:r>
            <a:r>
              <a:rPr lang="en-US" altLang="zh-CN" sz="2200" i="1" dirty="0">
                <a:latin typeface="Comic Sans MS" pitchFamily="66" charset="0"/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Comic Sans MS" pitchFamily="66" charset="0"/>
                <a:ea typeface="宋体" charset="-122"/>
              </a:rPr>
              <a:t>, if 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g </a:t>
            </a:r>
            <a:r>
              <a:rPr lang="en-US" altLang="zh-CN" sz="2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=0, 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v</a:t>
            </a:r>
            <a:r>
              <a:rPr lang="en-US" altLang="zh-CN" sz="2200" i="1" baseline="-25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i</a:t>
            </a:r>
            <a:r>
              <a:rPr lang="en-US" altLang="zh-CN" sz="2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(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n</a:t>
            </a:r>
            <a:r>
              <a:rPr lang="en-US" altLang="zh-CN" sz="2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)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Comic Sans MS" pitchFamily="66" charset="0"/>
                <a:ea typeface="宋体" charset="-122"/>
              </a:rPr>
              <a:t> is just only the Transient.</a:t>
            </a:r>
          </a:p>
          <a:p>
            <a:pPr>
              <a:defRPr/>
            </a:pPr>
            <a:endParaRPr lang="en-US" altLang="zh-CN" sz="2200" dirty="0">
              <a:latin typeface="Comic Sans MS" pitchFamily="66" charset="0"/>
              <a:ea typeface="宋体" charset="-122"/>
            </a:endParaRPr>
          </a:p>
          <a:p>
            <a:endParaRPr lang="zh-CN" altLang="en-US" sz="2200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FB4464-016A-4199-A316-E0DA36994B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Information &amp; Telecommunication Engineering (0900203)  @ SDUWH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7975F1E-F8C1-4ABE-9EF7-60E9CE6EF482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457200" y="57150"/>
            <a:ext cx="8231188" cy="514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9pPr>
          </a:lstStyle>
          <a:p>
            <a:r>
              <a:rPr lang="en-US" altLang="zh-CN" sz="3200" i="1" kern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M</a:t>
            </a:r>
            <a:r>
              <a:rPr lang="en-US" altLang="zh-CN" sz="3200" kern="0">
                <a:effectLst/>
                <a:ea typeface="隶书" pitchFamily="49" charset="-122"/>
              </a:rPr>
              <a:t> states &amp; </a:t>
            </a:r>
            <a:r>
              <a:rPr lang="en-US" altLang="zh-CN" sz="3200" i="1" kern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M</a:t>
            </a:r>
            <a:r>
              <a:rPr lang="en-US" altLang="zh-CN" sz="3200" kern="0">
                <a:effectLst/>
                <a:ea typeface="隶书" pitchFamily="49" charset="-122"/>
              </a:rPr>
              <a:t> independent eigenvectors</a:t>
            </a:r>
            <a:endParaRPr lang="en-US" altLang="zh-CN" sz="3200" kern="0" dirty="0">
              <a:effectLst/>
              <a:ea typeface="隶书" pitchFamily="49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478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页脚占位符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/>
              <a:t>Information &amp; Telecommunication Engineering (0900203)  @ SDUWH</a:t>
            </a:r>
          </a:p>
        </p:txBody>
      </p:sp>
      <p:sp>
        <p:nvSpPr>
          <p:cNvPr id="7170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altLang="zh-CN" dirty="0">
                <a:effectLst/>
                <a:ea typeface="隶书" pitchFamily="49" charset="-122"/>
              </a:rPr>
              <a:t>Markov eigenvalue &amp; eigenvector</a:t>
            </a:r>
            <a:endParaRPr lang="zh-CN" altLang="en-US" dirty="0">
              <a:effectLst/>
              <a:ea typeface="隶书" pitchFamily="49" charset="-122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700" dirty="0">
                <a:effectLst/>
                <a:latin typeface="Comic Sans MS" pitchFamily="66" charset="0"/>
                <a:ea typeface="隶书" pitchFamily="49" charset="-122"/>
              </a:rPr>
              <a:t>Review of ergodic unichains</a:t>
            </a:r>
          </a:p>
          <a:p>
            <a:pPr>
              <a:lnSpc>
                <a:spcPct val="90000"/>
              </a:lnSpc>
            </a:pPr>
            <a:r>
              <a:rPr lang="en-US" altLang="zh-CN" sz="2700" dirty="0">
                <a:effectLst/>
                <a:latin typeface="Comic Sans MS" pitchFamily="66" charset="0"/>
                <a:ea typeface="隶书" pitchFamily="49" charset="-122"/>
              </a:rPr>
              <a:t>Basic algebra facts</a:t>
            </a:r>
          </a:p>
          <a:p>
            <a:pPr>
              <a:lnSpc>
                <a:spcPct val="90000"/>
              </a:lnSpc>
            </a:pPr>
            <a:r>
              <a:rPr lang="en-US" altLang="zh-CN" sz="2700" dirty="0">
                <a:effectLst/>
                <a:latin typeface="Comic Sans MS" pitchFamily="66" charset="0"/>
                <a:ea typeface="隶书" pitchFamily="49" charset="-122"/>
              </a:rPr>
              <a:t>Markov chains with </a:t>
            </a:r>
            <a:r>
              <a:rPr lang="en-US" altLang="zh-CN" sz="27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700" dirty="0">
                <a:effectLst/>
                <a:latin typeface="Comic Sans MS" pitchFamily="66" charset="0"/>
                <a:ea typeface="隶书" pitchFamily="49" charset="-122"/>
              </a:rPr>
              <a:t> states</a:t>
            </a:r>
          </a:p>
          <a:p>
            <a:pPr>
              <a:lnSpc>
                <a:spcPct val="90000"/>
              </a:lnSpc>
            </a:pPr>
            <a:r>
              <a:rPr lang="en-US" altLang="zh-CN" sz="2700" dirty="0">
                <a:effectLst/>
                <a:latin typeface="Comic Sans MS" pitchFamily="66" charset="0"/>
                <a:ea typeface="隶书" pitchFamily="49" charset="-122"/>
              </a:rPr>
              <a:t>Distinct eigenvalues for </a:t>
            </a:r>
            <a:r>
              <a:rPr lang="en-US" altLang="zh-CN" sz="27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M </a:t>
            </a:r>
            <a:r>
              <a:rPr lang="en-US" altLang="zh-CN" sz="27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&gt;2</a:t>
            </a:r>
            <a:r>
              <a:rPr lang="en-US" altLang="zh-CN" sz="2700" dirty="0">
                <a:effectLst/>
                <a:latin typeface="Comic Sans MS" pitchFamily="66" charset="0"/>
                <a:ea typeface="隶书" pitchFamily="49" charset="-122"/>
              </a:rPr>
              <a:t> states</a:t>
            </a:r>
          </a:p>
          <a:p>
            <a:pPr>
              <a:lnSpc>
                <a:spcPct val="90000"/>
              </a:lnSpc>
            </a:pPr>
            <a:r>
              <a:rPr lang="en-US" altLang="zh-CN" sz="27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M</a:t>
            </a:r>
            <a:r>
              <a:rPr lang="en-US" altLang="zh-CN" sz="2700" dirty="0">
                <a:effectLst/>
                <a:latin typeface="Comic Sans MS" pitchFamily="66" charset="0"/>
                <a:ea typeface="隶书" pitchFamily="49" charset="-122"/>
              </a:rPr>
              <a:t> states &amp; </a:t>
            </a:r>
            <a:r>
              <a:rPr lang="en-US" altLang="zh-CN" sz="27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M</a:t>
            </a:r>
            <a:r>
              <a:rPr lang="en-US" altLang="zh-CN" sz="2700" dirty="0">
                <a:effectLst/>
                <a:latin typeface="Comic Sans MS" pitchFamily="66" charset="0"/>
                <a:ea typeface="隶书" pitchFamily="49" charset="-122"/>
              </a:rPr>
              <a:t> independent eigenvectors</a:t>
            </a:r>
          </a:p>
          <a:p>
            <a:pPr>
              <a:lnSpc>
                <a:spcPct val="90000"/>
              </a:lnSpc>
            </a:pPr>
            <a:r>
              <a:rPr lang="en-US" altLang="zh-CN" sz="2700" dirty="0">
                <a:effectLst/>
                <a:latin typeface="Comic Sans MS" pitchFamily="66" charset="0"/>
                <a:ea typeface="隶书" pitchFamily="49" charset="-122"/>
              </a:rPr>
              <a:t>Rewards for Markov chains</a:t>
            </a:r>
          </a:p>
          <a:p>
            <a:pPr>
              <a:lnSpc>
                <a:spcPct val="90000"/>
              </a:lnSpc>
            </a:pPr>
            <a:r>
              <a:rPr lang="en-US" altLang="zh-CN" sz="2700" dirty="0">
                <a:effectLst/>
                <a:latin typeface="Comic Sans MS" pitchFamily="66" charset="0"/>
                <a:ea typeface="隶书" pitchFamily="49" charset="-122"/>
              </a:rPr>
              <a:t>Expected first-passage-times</a:t>
            </a:r>
          </a:p>
          <a:p>
            <a:pPr>
              <a:lnSpc>
                <a:spcPct val="90000"/>
              </a:lnSpc>
            </a:pPr>
            <a:r>
              <a:rPr lang="en-US" altLang="zh-CN" sz="2700" dirty="0">
                <a:effectLst/>
                <a:latin typeface="Comic Sans MS" pitchFamily="66" charset="0"/>
                <a:ea typeface="隶书" pitchFamily="49" charset="-122"/>
              </a:rPr>
              <a:t>Aggregate rewards with a final reward</a:t>
            </a:r>
          </a:p>
          <a:p>
            <a:pPr>
              <a:lnSpc>
                <a:spcPct val="90000"/>
              </a:lnSpc>
            </a:pPr>
            <a:r>
              <a:rPr lang="en-US" altLang="zh-CN" sz="2700" dirty="0">
                <a:effectLst/>
                <a:latin typeface="Comic Sans MS" pitchFamily="66" charset="0"/>
                <a:ea typeface="隶书" pitchFamily="49" charset="-122"/>
              </a:rPr>
              <a:t>Dynamic programming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2BB36E2-BAB7-4C46-8830-645D38C25C1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914400"/>
            <a:ext cx="8229600" cy="3717131"/>
          </a:xfrm>
        </p:spPr>
        <p:txBody>
          <a:bodyPr/>
          <a:lstStyle/>
          <a:p>
            <a:pPr>
              <a:defRPr/>
            </a:pPr>
            <a:r>
              <a:rPr lang="en-US" altLang="zh-CN" sz="2200" dirty="0">
                <a:latin typeface="Comic Sans MS" pitchFamily="66" charset="0"/>
                <a:ea typeface="宋体" charset="-122"/>
              </a:rPr>
              <a:t>Suppose we want to find the expected number of steps of an arbitrary unichain, starting from a given state 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i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Euclid Symbol" panose="05050102010706020507" pitchFamily="18" charset="2"/>
              </a:rPr>
              <a:t></a:t>
            </a:r>
            <a:r>
              <a:rPr lang="en-US" altLang="zh-CN" sz="2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1</a:t>
            </a:r>
            <a:r>
              <a:rPr lang="en-US" altLang="zh-CN" sz="2200" dirty="0">
                <a:latin typeface="Comic Sans MS" pitchFamily="66" charset="0"/>
                <a:ea typeface="宋体" charset="-122"/>
              </a:rPr>
              <a:t> until recurrent state, </a:t>
            </a:r>
            <a:r>
              <a:rPr lang="en-US" altLang="zh-CN" sz="2200" i="1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i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=1</a:t>
            </a:r>
            <a:r>
              <a:rPr lang="en-US" altLang="zh-CN" sz="2200" dirty="0">
                <a:latin typeface="Comic Sans MS" pitchFamily="66" charset="0"/>
                <a:ea typeface="宋体" charset="-122"/>
              </a:rPr>
              <a:t>, is first entered.</a:t>
            </a:r>
          </a:p>
          <a:p>
            <a:pPr>
              <a:spcBef>
                <a:spcPts val="1200"/>
              </a:spcBef>
              <a:defRPr/>
            </a:pPr>
            <a:r>
              <a:rPr lang="en-US" altLang="zh-CN" sz="2200" dirty="0">
                <a:latin typeface="Comic Sans MS" pitchFamily="66" charset="0"/>
                <a:ea typeface="宋体" charset="-122"/>
              </a:rPr>
              <a:t>This can be viewed as a reward problem by assigning one unit of reward to each successive state, reward stops when state </a:t>
            </a:r>
            <a:r>
              <a:rPr lang="en-US" altLang="zh-CN" sz="2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1</a:t>
            </a:r>
            <a:r>
              <a:rPr lang="en-US" altLang="zh-CN" sz="2200" dirty="0">
                <a:latin typeface="Comic Sans MS" pitchFamily="66" charset="0"/>
                <a:ea typeface="宋体" charset="-122"/>
              </a:rPr>
              <a:t> is entered, 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P</a:t>
            </a:r>
            <a:r>
              <a:rPr lang="en-US" altLang="zh-CN" sz="2200" baseline="-25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11</a:t>
            </a:r>
            <a:r>
              <a:rPr lang="en-US" altLang="zh-CN" sz="2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=1</a:t>
            </a:r>
            <a:r>
              <a:rPr lang="en-US" altLang="zh-CN" sz="2200" dirty="0">
                <a:latin typeface="Comic Sans MS" pitchFamily="66" charset="0"/>
                <a:ea typeface="宋体" charset="-122"/>
              </a:rPr>
              <a:t>, 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r</a:t>
            </a:r>
            <a:r>
              <a:rPr lang="en-US" altLang="zh-CN" sz="2200" baseline="-25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1</a:t>
            </a:r>
            <a:r>
              <a:rPr lang="en-US" altLang="zh-CN" sz="2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=0</a:t>
            </a:r>
            <a:r>
              <a:rPr lang="en-US" altLang="zh-CN" sz="2200" dirty="0">
                <a:latin typeface="Comic Sans MS" pitchFamily="66" charset="0"/>
                <a:ea typeface="宋体" charset="-122"/>
              </a:rPr>
              <a:t>. </a:t>
            </a:r>
          </a:p>
          <a:p>
            <a:pPr>
              <a:spcBef>
                <a:spcPts val="1200"/>
              </a:spcBef>
              <a:defRPr/>
            </a:pPr>
            <a:r>
              <a:rPr lang="en-US" altLang="zh-CN" sz="2200" dirty="0">
                <a:latin typeface="Comic Sans MS" pitchFamily="66" charset="0"/>
                <a:ea typeface="宋体" charset="-122"/>
              </a:rPr>
              <a:t>For each sample path starting from state </a:t>
            </a:r>
            <a:r>
              <a:rPr lang="en-US" altLang="zh-CN" sz="2200" i="1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i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Euclid Symbol" panose="05050102010706020507" pitchFamily="18" charset="2"/>
              </a:rPr>
              <a:t> </a:t>
            </a:r>
            <a:r>
              <a:rPr lang="en-US" altLang="zh-CN" sz="2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1</a:t>
            </a:r>
            <a:r>
              <a:rPr lang="en-US" altLang="zh-CN" sz="2200" dirty="0">
                <a:latin typeface="Comic Sans MS" pitchFamily="66" charset="0"/>
                <a:ea typeface="宋体" charset="-122"/>
              </a:rPr>
              <a:t>, the initial segment probability is unchanged until </a:t>
            </a:r>
            <a:r>
              <a:rPr lang="en-US" altLang="zh-CN" sz="2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1</a:t>
            </a:r>
            <a:r>
              <a:rPr lang="en-US" altLang="zh-CN" sz="2200" dirty="0">
                <a:latin typeface="Comic Sans MS" pitchFamily="66" charset="0"/>
                <a:ea typeface="宋体" charset="-122"/>
              </a:rPr>
              <a:t> is entered,  so the expected first-passage-time is also unchanged.</a:t>
            </a:r>
          </a:p>
          <a:p>
            <a:pPr>
              <a:defRPr/>
            </a:pPr>
            <a:endParaRPr lang="en-US" altLang="zh-CN" sz="2200" dirty="0">
              <a:latin typeface="Comic Sans MS" pitchFamily="66" charset="0"/>
              <a:ea typeface="宋体" charset="-122"/>
            </a:endParaRPr>
          </a:p>
          <a:p>
            <a:endParaRPr lang="zh-CN" altLang="en-US" sz="2200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FB4464-016A-4199-A316-E0DA36994B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Information &amp; Telecommunication Engineering (0900203)  @ SDUWH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7975F1E-F8C1-4ABE-9EF7-60E9CE6EF482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457200" y="57150"/>
            <a:ext cx="8231188" cy="514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9pPr>
          </a:lstStyle>
          <a:p>
            <a:r>
              <a:rPr lang="en-US" altLang="zh-CN" b="0" dirty="0"/>
              <a:t>Expected First-passage-time</a:t>
            </a:r>
            <a:endParaRPr lang="en-US" altLang="zh-CN" sz="3200" kern="0" dirty="0">
              <a:effectLst/>
              <a:ea typeface="隶书" pitchFamily="49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581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2BB36E2-BAB7-4C46-8830-645D38C25C1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914400"/>
            <a:ext cx="8229600" cy="3717131"/>
          </a:xfrm>
        </p:spPr>
        <p:txBody>
          <a:bodyPr/>
          <a:lstStyle/>
          <a:p>
            <a:pPr>
              <a:defRPr/>
            </a:pPr>
            <a:r>
              <a:rPr lang="en-US" altLang="zh-CN" sz="2200" dirty="0">
                <a:latin typeface="Comic Sans MS" pitchFamily="66" charset="0"/>
                <a:ea typeface="宋体" charset="-122"/>
              </a:rPr>
              <a:t>The modified Markov chain is now an ergodic unichain with a single recurrent state, i.e., state </a:t>
            </a:r>
            <a:r>
              <a:rPr lang="en-US" altLang="zh-CN" sz="2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1 </a:t>
            </a:r>
            <a:r>
              <a:rPr lang="en-US" altLang="zh-CN" sz="2200" dirty="0">
                <a:latin typeface="Comic Sans MS" pitchFamily="66" charset="0"/>
                <a:ea typeface="宋体" charset="-122"/>
              </a:rPr>
              <a:t>is a trapping state. Let </a:t>
            </a:r>
            <a:r>
              <a:rPr lang="en-US" altLang="zh-CN" sz="2200" i="1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r</a:t>
            </a:r>
            <a:r>
              <a:rPr lang="en-US" altLang="zh-CN" sz="2200" i="1" baseline="-25000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i</a:t>
            </a:r>
            <a:r>
              <a:rPr lang="en-US" altLang="zh-CN" sz="2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=1</a:t>
            </a:r>
            <a:r>
              <a:rPr lang="en-US" altLang="zh-CN" sz="2200" dirty="0">
                <a:latin typeface="Comic Sans MS" pitchFamily="66" charset="0"/>
                <a:ea typeface="宋体" charset="-122"/>
              </a:rPr>
              <a:t> </a:t>
            </a:r>
            <a:r>
              <a:rPr lang="en-US" altLang="zh-CN" sz="2200" dirty="0">
                <a:latin typeface="Comic Sans MS" pitchFamily="66" charset="0"/>
                <a:ea typeface="宋体" charset="-122"/>
                <a:sym typeface="Symbol" panose="05050102010706020507" pitchFamily="18" charset="2"/>
              </a:rPr>
              <a:t></a:t>
            </a:r>
            <a:r>
              <a:rPr lang="en-US" altLang="zh-CN" sz="2200" dirty="0">
                <a:latin typeface="Comic Sans MS" pitchFamily="66" charset="0"/>
                <a:ea typeface="宋体" charset="-122"/>
              </a:rPr>
              <a:t> </a:t>
            </a:r>
            <a:r>
              <a:rPr lang="en-US" altLang="zh-CN" sz="2200" i="1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i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Euclid Symbol" panose="05050102010706020507" pitchFamily="18" charset="2"/>
              </a:rPr>
              <a:t>  </a:t>
            </a:r>
            <a:r>
              <a:rPr lang="en-US" altLang="zh-CN" sz="2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1</a:t>
            </a:r>
            <a:r>
              <a:rPr lang="en-US" altLang="zh-CN" sz="2200" dirty="0">
                <a:latin typeface="Comic Sans MS" pitchFamily="66" charset="0"/>
                <a:ea typeface="宋体" charset="-122"/>
                <a:cs typeface="Times New Roman" panose="02020603050405020304" pitchFamily="18" charset="0"/>
              </a:rPr>
              <a:t>,</a:t>
            </a:r>
            <a:r>
              <a:rPr lang="en-US" altLang="zh-CN" sz="2200" dirty="0">
                <a:latin typeface="Comic Sans MS" pitchFamily="66" charset="0"/>
                <a:ea typeface="宋体" charset="-122"/>
              </a:rPr>
              <a:t> 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r</a:t>
            </a:r>
            <a:r>
              <a:rPr lang="en-US" altLang="zh-CN" sz="2200" baseline="-25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1</a:t>
            </a:r>
            <a:r>
              <a:rPr lang="en-US" altLang="zh-CN" sz="2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=0</a:t>
            </a:r>
            <a:r>
              <a:rPr lang="en-US" altLang="zh-CN" sz="2200" dirty="0">
                <a:latin typeface="Comic Sans MS" pitchFamily="66" charset="0"/>
                <a:ea typeface="宋体" charset="-122"/>
              </a:rPr>
              <a:t> , if state</a:t>
            </a:r>
            <a:r>
              <a:rPr lang="en-US" altLang="zh-CN" sz="2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1 </a:t>
            </a:r>
            <a:r>
              <a:rPr lang="en-US" altLang="zh-CN" sz="2200" dirty="0">
                <a:latin typeface="Comic Sans MS" pitchFamily="66" charset="0"/>
                <a:ea typeface="宋体" charset="-122"/>
              </a:rPr>
              <a:t>is first entered at time 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l</a:t>
            </a:r>
            <a:r>
              <a:rPr lang="en-US" altLang="zh-CN" sz="2200" dirty="0">
                <a:latin typeface="Comic Sans MS" pitchFamily="66" charset="0"/>
                <a:ea typeface="宋体" charset="-122"/>
              </a:rPr>
              <a:t>, the aggregate reward, from </a:t>
            </a:r>
            <a:r>
              <a:rPr lang="en-US" altLang="zh-CN" sz="2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0</a:t>
            </a:r>
            <a:r>
              <a:rPr lang="en-US" altLang="zh-CN" sz="2200" dirty="0">
                <a:latin typeface="Comic Sans MS" pitchFamily="66" charset="0"/>
                <a:ea typeface="宋体" charset="-122"/>
              </a:rPr>
              <a:t> to 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n</a:t>
            </a:r>
            <a:r>
              <a:rPr lang="en-US" altLang="zh-CN" sz="2200" dirty="0">
                <a:latin typeface="Comic Sans MS" pitchFamily="66" charset="0"/>
                <a:ea typeface="宋体" charset="-122"/>
              </a:rPr>
              <a:t>, will be 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l</a:t>
            </a:r>
            <a:r>
              <a:rPr lang="en-US" altLang="zh-CN" sz="2200" dirty="0">
                <a:latin typeface="Comic Sans MS" pitchFamily="66" charset="0"/>
                <a:ea typeface="宋体" charset="-122"/>
              </a:rPr>
              <a:t> for all 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n </a:t>
            </a:r>
            <a:r>
              <a:rPr lang="en-US" altLang="zh-CN" sz="2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&gt; 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l</a:t>
            </a:r>
            <a:r>
              <a:rPr lang="en-US" altLang="zh-CN" sz="2200" dirty="0">
                <a:latin typeface="Comic Sans MS" pitchFamily="66" charset="0"/>
                <a:ea typeface="宋体" charset="-122"/>
              </a:rPr>
              <a:t>. </a:t>
            </a:r>
          </a:p>
          <a:p>
            <a:pPr>
              <a:defRPr/>
            </a:pPr>
            <a:r>
              <a:rPr lang="en-US" altLang="zh-CN" sz="2200" dirty="0">
                <a:latin typeface="Comic Sans MS" pitchFamily="66" charset="0"/>
                <a:ea typeface="宋体" charset="-122"/>
              </a:rPr>
              <a:t>The expected first passage time, start from state </a:t>
            </a:r>
            <a:r>
              <a:rPr lang="en-US" altLang="zh-CN" sz="2200" i="1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i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</a:rPr>
              <a:t>is :</a:t>
            </a:r>
            <a:r>
              <a:rPr lang="en-US" altLang="zh-CN" sz="2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  <a:defRPr/>
            </a:pP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v</a:t>
            </a:r>
            <a:r>
              <a:rPr lang="en-US" altLang="zh-CN" sz="2200" i="1" baseline="-25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i</a:t>
            </a:r>
            <a:r>
              <a:rPr lang="en-US" altLang="zh-CN" sz="2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=lim</a:t>
            </a:r>
            <a:r>
              <a:rPr lang="en-US" altLang="zh-CN" sz="2200" i="1" baseline="-25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n</a:t>
            </a:r>
            <a:r>
              <a:rPr lang="en-US" altLang="zh-CN" sz="2200" baseline="-25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Euclid Symbol" panose="05050102010706020507" pitchFamily="18" charset="2"/>
              </a:rPr>
              <a:t>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v</a:t>
            </a:r>
            <a:r>
              <a:rPr lang="en-US" altLang="zh-CN" sz="2200" i="1" baseline="-25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i</a:t>
            </a:r>
            <a:r>
              <a:rPr lang="en-US" altLang="zh-CN" sz="2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(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n</a:t>
            </a:r>
            <a:r>
              <a:rPr lang="en-US" altLang="zh-CN" sz="2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).</a:t>
            </a:r>
          </a:p>
          <a:p>
            <a:pPr>
              <a:defRPr/>
            </a:pPr>
            <a:r>
              <a:rPr lang="en-US" altLang="zh-CN" sz="2200" dirty="0">
                <a:latin typeface="Comic Sans MS" pitchFamily="66" charset="0"/>
                <a:ea typeface="宋体" charset="-122"/>
              </a:rPr>
              <a:t>A sneaky way : For each state </a:t>
            </a:r>
            <a:r>
              <a:rPr lang="en-US" altLang="zh-CN" sz="2200" i="1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i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Euclid Symbol" panose="05050102010706020507" pitchFamily="18" charset="2"/>
              </a:rPr>
              <a:t>  </a:t>
            </a:r>
            <a:r>
              <a:rPr lang="en-US" altLang="zh-CN" sz="2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1</a:t>
            </a:r>
            <a:r>
              <a:rPr lang="en-US" altLang="zh-CN" sz="2200" dirty="0">
                <a:latin typeface="Comic Sans MS" pitchFamily="66" charset="0"/>
                <a:ea typeface="宋体" charset="-122"/>
              </a:rPr>
              <a:t>, assume that 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X</a:t>
            </a:r>
            <a:r>
              <a:rPr lang="en-US" altLang="zh-CN" sz="2200" baseline="-25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0</a:t>
            </a:r>
            <a:r>
              <a:rPr lang="en-US" altLang="zh-CN" sz="2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=</a:t>
            </a:r>
            <a:r>
              <a:rPr lang="en-US" altLang="zh-CN" sz="2200" i="1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i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, </a:t>
            </a:r>
            <a:r>
              <a:rPr lang="en-US" altLang="zh-CN" sz="2200" i="1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r</a:t>
            </a:r>
            <a:r>
              <a:rPr lang="en-US" altLang="zh-CN" sz="2200" i="1" baseline="-25000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i</a:t>
            </a:r>
            <a:r>
              <a:rPr lang="en-US" altLang="zh-CN" sz="2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=1</a:t>
            </a:r>
            <a:r>
              <a:rPr lang="en-US" altLang="zh-CN" sz="2200" dirty="0">
                <a:latin typeface="Comic Sans MS" pitchFamily="66" charset="0"/>
                <a:ea typeface="宋体" charset="-122"/>
              </a:rPr>
              <a:t> at time 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n</a:t>
            </a:r>
            <a:r>
              <a:rPr lang="en-US" altLang="zh-CN" sz="2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=0</a:t>
            </a:r>
            <a:r>
              <a:rPr lang="en-US" altLang="zh-CN" sz="2200" dirty="0">
                <a:latin typeface="Comic Sans MS" pitchFamily="66" charset="0"/>
                <a:ea typeface="宋体" charset="-122"/>
              </a:rPr>
              <a:t>. Given that 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X</a:t>
            </a:r>
            <a:r>
              <a:rPr lang="en-US" altLang="zh-CN" sz="2200" baseline="-25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1</a:t>
            </a:r>
            <a:r>
              <a:rPr lang="en-US" altLang="zh-CN" sz="2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=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j</a:t>
            </a:r>
            <a:r>
              <a:rPr lang="en-US" altLang="zh-CN" sz="2200" dirty="0">
                <a:latin typeface="Comic Sans MS" pitchFamily="66" charset="0"/>
                <a:ea typeface="宋体" charset="-122"/>
              </a:rPr>
              <a:t>, the remaining expected reward is </a:t>
            </a:r>
            <a:r>
              <a:rPr lang="en-US" altLang="zh-CN" sz="2200" i="1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v</a:t>
            </a:r>
            <a:r>
              <a:rPr lang="en-US" altLang="zh-CN" sz="2200" i="1" baseline="-25000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j</a:t>
            </a:r>
            <a:r>
              <a:rPr lang="en-US" altLang="zh-CN" sz="2200" dirty="0">
                <a:latin typeface="Comic Sans MS" pitchFamily="66" charset="0"/>
                <a:ea typeface="宋体" charset="-122"/>
              </a:rPr>
              <a:t>. Thus 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v</a:t>
            </a:r>
            <a:r>
              <a:rPr lang="en-US" altLang="zh-CN" sz="2200" i="1" baseline="-25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i</a:t>
            </a:r>
            <a:r>
              <a:rPr lang="en-US" altLang="zh-CN" sz="2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=1+</a:t>
            </a:r>
            <a:r>
              <a:rPr lang="en-US" altLang="zh-CN" sz="2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anose="05050102010706020507" pitchFamily="18" charset="2"/>
              </a:rPr>
              <a:t> </a:t>
            </a:r>
            <a:r>
              <a:rPr lang="en-US" altLang="zh-CN" sz="2200" i="1" baseline="-25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j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en-US" altLang="zh-CN" sz="2200" i="1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v</a:t>
            </a:r>
            <a:r>
              <a:rPr lang="en-US" altLang="zh-CN" sz="2200" i="1" baseline="-25000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j</a:t>
            </a:r>
            <a:r>
              <a:rPr lang="en-US" altLang="zh-CN" sz="2200" i="1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P</a:t>
            </a:r>
            <a:r>
              <a:rPr lang="en-US" altLang="zh-CN" sz="2200" i="1" baseline="-25000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ij</a:t>
            </a:r>
            <a:r>
              <a:rPr lang="en-US" altLang="zh-CN" sz="2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 for  </a:t>
            </a:r>
            <a:r>
              <a:rPr lang="en-US" altLang="zh-CN" sz="2200" i="1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i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Euclid Symbol" panose="05050102010706020507" pitchFamily="18" charset="2"/>
              </a:rPr>
              <a:t>  </a:t>
            </a:r>
            <a:r>
              <a:rPr lang="en-US" altLang="zh-CN" sz="2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1</a:t>
            </a:r>
            <a:r>
              <a:rPr lang="en-US" altLang="zh-CN" sz="2200" dirty="0">
                <a:latin typeface="Comic Sans MS" pitchFamily="66" charset="0"/>
                <a:ea typeface="宋体" charset="-122"/>
              </a:rPr>
              <a:t>, with 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v</a:t>
            </a:r>
            <a:r>
              <a:rPr lang="en-US" altLang="zh-CN" sz="2200" baseline="-25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1</a:t>
            </a:r>
            <a:r>
              <a:rPr lang="en-US" altLang="zh-CN" sz="2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=0</a:t>
            </a:r>
            <a:r>
              <a:rPr lang="en-US" altLang="zh-CN" sz="2200" dirty="0">
                <a:latin typeface="Comic Sans MS" pitchFamily="66" charset="0"/>
                <a:ea typeface="宋体" charset="-122"/>
              </a:rPr>
              <a:t>.</a:t>
            </a:r>
          </a:p>
          <a:p>
            <a:endParaRPr lang="zh-CN" altLang="en-US" sz="2200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FB4464-016A-4199-A316-E0DA36994B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Information &amp; Telecommunication Engineering (0900203)  @ SDUWH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7975F1E-F8C1-4ABE-9EF7-60E9CE6EF482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457200" y="57150"/>
            <a:ext cx="8231188" cy="514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9pPr>
          </a:lstStyle>
          <a:p>
            <a:r>
              <a:rPr lang="en-US" altLang="zh-CN" b="0" dirty="0"/>
              <a:t>Expected First-passage-time</a:t>
            </a:r>
            <a:endParaRPr lang="en-US" altLang="zh-CN" sz="3200" kern="0" dirty="0">
              <a:effectLst/>
              <a:ea typeface="隶书" pitchFamily="49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5946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2BB36E2-BAB7-4C46-8830-645D38C25C1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914400"/>
            <a:ext cx="8229600" cy="3717131"/>
          </a:xfrm>
        </p:spPr>
        <p:txBody>
          <a:bodyPr/>
          <a:lstStyle/>
          <a:p>
            <a:pPr>
              <a:defRPr/>
            </a:pPr>
            <a:r>
              <a:rPr lang="en-US" altLang="zh-CN" sz="2200" dirty="0">
                <a:latin typeface="Comic Sans MS" pitchFamily="66" charset="0"/>
                <a:ea typeface="宋体" charset="-122"/>
              </a:rPr>
              <a:t>Given 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v</a:t>
            </a:r>
            <a:r>
              <a:rPr lang="en-US" altLang="zh-CN" sz="2200" i="1" baseline="-25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i</a:t>
            </a:r>
            <a:r>
              <a:rPr lang="en-US" altLang="zh-CN" sz="2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=1+</a:t>
            </a:r>
            <a:r>
              <a:rPr lang="en-US" altLang="zh-CN" sz="2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anose="05050102010706020507" pitchFamily="18" charset="2"/>
              </a:rPr>
              <a:t> </a:t>
            </a:r>
            <a:r>
              <a:rPr lang="en-US" altLang="zh-CN" sz="2200" i="1" baseline="-25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j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en-US" altLang="zh-CN" sz="2200" i="1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v</a:t>
            </a:r>
            <a:r>
              <a:rPr lang="en-US" altLang="zh-CN" sz="2200" i="1" baseline="-25000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j</a:t>
            </a:r>
            <a:r>
              <a:rPr lang="en-US" altLang="zh-CN" sz="2200" i="1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P</a:t>
            </a:r>
            <a:r>
              <a:rPr lang="en-US" altLang="zh-CN" sz="2200" i="1" baseline="-25000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ij</a:t>
            </a:r>
            <a:r>
              <a:rPr lang="en-US" altLang="zh-CN" sz="2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Comic Sans MS" pitchFamily="66" charset="0"/>
                <a:ea typeface="宋体" charset="-122"/>
              </a:rPr>
              <a:t>, the vector form is</a:t>
            </a:r>
          </a:p>
          <a:p>
            <a:pPr marL="0" indent="0">
              <a:buNone/>
              <a:defRPr/>
            </a:pP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	</a:t>
            </a:r>
            <a:r>
              <a:rPr lang="en-US" altLang="zh-CN" sz="2200" b="1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v </a:t>
            </a:r>
            <a:r>
              <a:rPr lang="en-US" altLang="zh-CN" sz="2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= </a:t>
            </a:r>
            <a:r>
              <a:rPr lang="en-US" altLang="zh-CN" sz="2200" b="1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r </a:t>
            </a:r>
            <a:r>
              <a:rPr lang="en-US" altLang="zh-CN" sz="2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+ </a:t>
            </a:r>
            <a:r>
              <a:rPr lang="en-US" altLang="zh-CN" sz="2200" b="1" i="1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Pv</a:t>
            </a:r>
            <a:r>
              <a:rPr lang="en-US" altLang="zh-CN" sz="2200" b="1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,  where  </a:t>
            </a:r>
            <a:r>
              <a:rPr lang="en-US" altLang="zh-CN" sz="2200" b="1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r </a:t>
            </a:r>
            <a:r>
              <a:rPr lang="en-US" altLang="zh-CN" sz="2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= (0,1,1,…,1)</a:t>
            </a:r>
            <a:r>
              <a:rPr lang="zh-CN" altLang="en-US" sz="2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， 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v</a:t>
            </a:r>
            <a:r>
              <a:rPr lang="en-US" altLang="zh-CN" sz="2200" baseline="-25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1</a:t>
            </a:r>
            <a:r>
              <a:rPr lang="en-US" altLang="zh-CN" sz="2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=0</a:t>
            </a:r>
            <a:r>
              <a:rPr lang="zh-CN" altLang="en-US" sz="2200" dirty="0">
                <a:latin typeface="Comic Sans MS" pitchFamily="66" charset="0"/>
                <a:ea typeface="宋体" charset="-122"/>
              </a:rPr>
              <a:t>， 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P</a:t>
            </a:r>
            <a:r>
              <a:rPr lang="en-US" altLang="zh-CN" sz="2200" baseline="-25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11</a:t>
            </a:r>
            <a:r>
              <a:rPr lang="en-US" altLang="zh-CN" sz="2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=1</a:t>
            </a:r>
            <a:endParaRPr lang="en-US" altLang="zh-CN" sz="2200" dirty="0">
              <a:latin typeface="Comic Sans MS" pitchFamily="66" charset="0"/>
              <a:ea typeface="宋体" charset="-122"/>
            </a:endParaRPr>
          </a:p>
          <a:p>
            <a:pPr marL="0" indent="0">
              <a:buNone/>
              <a:defRPr/>
            </a:pPr>
            <a:endParaRPr lang="en-US" altLang="zh-CN" sz="2200" dirty="0">
              <a:latin typeface="Times New Roman" panose="02020603050405020304" pitchFamily="18" charset="0"/>
              <a:ea typeface="宋体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sz="2200" dirty="0">
                <a:latin typeface="Comic Sans MS" pitchFamily="66" charset="0"/>
                <a:ea typeface="宋体" charset="-122"/>
              </a:rPr>
              <a:t>If </a:t>
            </a:r>
            <a:r>
              <a:rPr lang="en-US" altLang="zh-CN" sz="2200" b="1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v </a:t>
            </a:r>
            <a:r>
              <a:rPr lang="en-US" altLang="zh-CN" sz="2200" dirty="0"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</a:rPr>
              <a:t>satisfies </a:t>
            </a:r>
            <a:r>
              <a:rPr lang="en-US" altLang="zh-CN" sz="2200" b="1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v </a:t>
            </a:r>
            <a:r>
              <a:rPr lang="en-US" altLang="zh-CN" sz="2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= </a:t>
            </a:r>
            <a:r>
              <a:rPr lang="en-US" altLang="zh-CN" sz="2200" b="1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r </a:t>
            </a:r>
            <a:r>
              <a:rPr lang="en-US" altLang="zh-CN" sz="2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+ </a:t>
            </a:r>
            <a:r>
              <a:rPr lang="en-US" altLang="zh-CN" sz="2200" b="1" i="1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Pv</a:t>
            </a:r>
            <a:r>
              <a:rPr lang="en-US" altLang="zh-CN" sz="2200" dirty="0">
                <a:latin typeface="Comic Sans MS" pitchFamily="66" charset="0"/>
                <a:ea typeface="宋体" charset="-122"/>
              </a:rPr>
              <a:t>, then </a:t>
            </a:r>
            <a:r>
              <a:rPr lang="en-US" altLang="zh-CN" sz="2200" b="1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v </a:t>
            </a:r>
            <a:r>
              <a:rPr lang="en-US" altLang="zh-CN" sz="2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+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n-US" altLang="zh-CN" sz="2200" b="1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e </a:t>
            </a:r>
            <a:r>
              <a:rPr lang="en-US" altLang="zh-CN" sz="2200" dirty="0"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</a:rPr>
              <a:t>also does</a:t>
            </a:r>
            <a:r>
              <a:rPr lang="en-US" altLang="zh-CN" sz="2200" dirty="0">
                <a:latin typeface="Comic Sans MS" pitchFamily="66" charset="0"/>
                <a:ea typeface="宋体" charset="-122"/>
              </a:rPr>
              <a:t>. Thus 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v</a:t>
            </a:r>
            <a:r>
              <a:rPr lang="en-US" altLang="zh-CN" sz="2200" baseline="-25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1</a:t>
            </a:r>
            <a:r>
              <a:rPr lang="en-US" altLang="zh-CN" sz="2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=0</a:t>
            </a:r>
            <a:r>
              <a:rPr lang="en-US" altLang="zh-CN" sz="2200" dirty="0">
                <a:latin typeface="Comic Sans MS" pitchFamily="66" charset="0"/>
                <a:ea typeface="宋体" charset="-122"/>
                <a:cs typeface="Times New Roman" panose="02020603050405020304" pitchFamily="18" charset="0"/>
              </a:rPr>
              <a:t> i</a:t>
            </a:r>
            <a:r>
              <a:rPr lang="en-US" altLang="zh-CN" sz="2200" dirty="0">
                <a:latin typeface="Comic Sans MS" panose="030F0702030302020204" pitchFamily="66" charset="0"/>
              </a:rPr>
              <a:t>s needed to guarantee the uniqueness.</a:t>
            </a:r>
            <a:endParaRPr lang="zh-CN" altLang="en-US" sz="2200" dirty="0">
              <a:latin typeface="Comic Sans MS" panose="030F0702030302020204" pitchFamily="66" charset="0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FB4464-016A-4199-A316-E0DA36994B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Information &amp; Telecommunication Engineering (0900203)  @ SDUWH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7975F1E-F8C1-4ABE-9EF7-60E9CE6EF482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457200" y="57150"/>
            <a:ext cx="8231188" cy="514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9pPr>
          </a:lstStyle>
          <a:p>
            <a:r>
              <a:rPr lang="en-US" altLang="zh-CN" b="0" dirty="0"/>
              <a:t>Expected First-passage-time</a:t>
            </a:r>
            <a:endParaRPr lang="en-US" altLang="zh-CN" sz="3200" kern="0" dirty="0">
              <a:effectLst/>
              <a:ea typeface="隶书" pitchFamily="49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228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2BB36E2-BAB7-4C46-8830-645D38C25C1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914400"/>
            <a:ext cx="8229600" cy="3717131"/>
          </a:xfrm>
        </p:spPr>
        <p:txBody>
          <a:bodyPr/>
          <a:lstStyle/>
          <a:p>
            <a:pPr>
              <a:defRPr/>
            </a:pPr>
            <a:r>
              <a:rPr lang="en-US" altLang="zh-CN" sz="2200" dirty="0">
                <a:latin typeface="Comic Sans MS" pitchFamily="66" charset="0"/>
                <a:ea typeface="宋体" charset="-122"/>
              </a:rPr>
              <a:t>There are many situations in which we are interested in the aggregate reward over n steps, 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m</a:t>
            </a:r>
            <a:r>
              <a:rPr lang="en-US" altLang="zh-CN" sz="2200" dirty="0">
                <a:latin typeface="Comic Sans MS" pitchFamily="66" charset="0"/>
                <a:ea typeface="宋体" charset="-122"/>
              </a:rPr>
              <a:t> to 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m</a:t>
            </a:r>
            <a:r>
              <a:rPr lang="en-US" altLang="zh-CN" sz="2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+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n</a:t>
            </a:r>
            <a:r>
              <a:rPr lang="en-US" altLang="zh-CN" sz="2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−1</a:t>
            </a:r>
            <a:r>
              <a:rPr lang="en-US" altLang="zh-CN" sz="2200" dirty="0">
                <a:latin typeface="Comic Sans MS" pitchFamily="66" charset="0"/>
                <a:ea typeface="宋体" charset="-122"/>
              </a:rPr>
              <a:t>, followed by a special final reward </a:t>
            </a:r>
            <a:r>
              <a:rPr lang="en-US" altLang="zh-CN" sz="2200" i="1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u</a:t>
            </a:r>
            <a:r>
              <a:rPr lang="en-US" altLang="zh-CN" sz="2200" i="1" baseline="-25000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j</a:t>
            </a:r>
            <a:r>
              <a:rPr lang="en-US" altLang="zh-CN" sz="2200" dirty="0">
                <a:latin typeface="Comic Sans MS" pitchFamily="66" charset="0"/>
                <a:ea typeface="宋体" charset="-122"/>
              </a:rPr>
              <a:t> for </a:t>
            </a:r>
            <a:r>
              <a:rPr lang="en-US" altLang="zh-CN" sz="2200" i="1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X</a:t>
            </a:r>
            <a:r>
              <a:rPr lang="en-US" altLang="zh-CN" sz="2200" i="1" baseline="-25000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m</a:t>
            </a:r>
            <a:r>
              <a:rPr lang="en-US" altLang="zh-CN" sz="2200" baseline="-25000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+</a:t>
            </a:r>
            <a:r>
              <a:rPr lang="en-US" altLang="zh-CN" sz="2200" i="1" baseline="-25000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n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= 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j</a:t>
            </a:r>
            <a:r>
              <a:rPr lang="en-US" altLang="zh-CN" sz="2200" dirty="0">
                <a:latin typeface="Comic Sans MS" pitchFamily="66" charset="0"/>
                <a:ea typeface="宋体" charset="-122"/>
              </a:rPr>
              <a:t>. This will be particularly valuable in dynamic programming. </a:t>
            </a:r>
          </a:p>
          <a:p>
            <a:pPr>
              <a:spcBef>
                <a:spcPts val="1200"/>
              </a:spcBef>
              <a:defRPr/>
            </a:pPr>
            <a:r>
              <a:rPr lang="en-US" altLang="zh-CN" sz="2200" dirty="0">
                <a:latin typeface="Comic Sans MS" pitchFamily="66" charset="0"/>
                <a:ea typeface="宋体" charset="-122"/>
              </a:rPr>
              <a:t>The aggregate expected reward, including this final reward, is then</a:t>
            </a:r>
            <a:endParaRPr lang="en-US" altLang="zh-CN" sz="2200" i="1" dirty="0">
              <a:latin typeface="Times New Roman" panose="02020603050405020304" pitchFamily="18" charset="0"/>
              <a:ea typeface="宋体" charset="-122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	v</a:t>
            </a:r>
            <a:r>
              <a:rPr lang="en-US" altLang="zh-CN" sz="2200" i="1" baseline="-25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i</a:t>
            </a:r>
            <a:r>
              <a:rPr lang="en-US" altLang="zh-CN" sz="2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(</a:t>
            </a:r>
            <a:r>
              <a:rPr lang="en-US" altLang="zh-CN" sz="2200" i="1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n,</a:t>
            </a:r>
            <a:r>
              <a:rPr lang="en-US" altLang="zh-CN" sz="2200" b="1" i="1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u</a:t>
            </a:r>
            <a:r>
              <a:rPr lang="en-US" altLang="zh-CN" sz="2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)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= </a:t>
            </a:r>
            <a:r>
              <a:rPr lang="en-US" altLang="zh-CN" sz="2200" i="1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r</a:t>
            </a:r>
            <a:r>
              <a:rPr lang="en-US" altLang="zh-CN" sz="2200" i="1" baseline="-25000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i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+</a:t>
            </a:r>
            <a:r>
              <a:rPr lang="en-US" altLang="zh-CN" sz="2200" dirty="0">
                <a:latin typeface="Comic Sans MS" pitchFamily="66" charset="0"/>
                <a:ea typeface="宋体" charset="-122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anose="05050102010706020507" pitchFamily="18" charset="2"/>
              </a:rPr>
              <a:t></a:t>
            </a:r>
            <a:r>
              <a:rPr lang="en-US" altLang="zh-CN" sz="2200" i="1" baseline="-25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j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en-US" altLang="zh-CN" sz="2200" i="1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r</a:t>
            </a:r>
            <a:r>
              <a:rPr lang="en-US" altLang="zh-CN" sz="2200" i="1" baseline="-25000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j</a:t>
            </a:r>
            <a:r>
              <a:rPr lang="en-US" altLang="zh-CN" sz="2200" i="1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P</a:t>
            </a:r>
            <a:r>
              <a:rPr lang="en-US" altLang="zh-CN" sz="2200" i="1" baseline="-25000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ij</a:t>
            </a:r>
            <a:r>
              <a:rPr lang="en-US" altLang="zh-CN" sz="2200" i="1" baseline="-25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+…+</a:t>
            </a:r>
            <a:r>
              <a:rPr lang="en-US" altLang="zh-CN" sz="2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anose="05050102010706020507" pitchFamily="18" charset="2"/>
              </a:rPr>
              <a:t></a:t>
            </a:r>
            <a:r>
              <a:rPr lang="en-US" altLang="zh-CN" sz="2200" i="1" baseline="-25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j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r</a:t>
            </a:r>
            <a:r>
              <a:rPr lang="en-US" altLang="zh-CN" sz="2200" i="1" baseline="-25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j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P</a:t>
            </a:r>
            <a:r>
              <a:rPr lang="en-US" altLang="zh-CN" sz="2200" i="1" baseline="-25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ij</a:t>
            </a:r>
            <a:r>
              <a:rPr lang="en-US" altLang="zh-CN" sz="2200" baseline="-25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;</a:t>
            </a:r>
            <a:r>
              <a:rPr lang="en-US" altLang="zh-CN" sz="2200" i="1" baseline="-25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n</a:t>
            </a:r>
            <a:r>
              <a:rPr lang="en-US" altLang="zh-CN" sz="2200" baseline="-25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-1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+</a:t>
            </a:r>
            <a:r>
              <a:rPr lang="en-US" altLang="zh-CN" sz="2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anose="05050102010706020507" pitchFamily="18" charset="2"/>
              </a:rPr>
              <a:t></a:t>
            </a:r>
            <a:r>
              <a:rPr lang="en-US" altLang="zh-CN" sz="2200" i="1" baseline="-25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j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u</a:t>
            </a:r>
            <a:r>
              <a:rPr lang="en-US" altLang="zh-CN" sz="2200" i="1" baseline="-25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j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P</a:t>
            </a:r>
            <a:r>
              <a:rPr lang="en-US" altLang="zh-CN" sz="2200" i="1" baseline="-25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ij</a:t>
            </a:r>
            <a:r>
              <a:rPr lang="en-US" altLang="zh-CN" sz="2200" baseline="-25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;</a:t>
            </a:r>
            <a:r>
              <a:rPr lang="en-US" altLang="zh-CN" sz="2200" i="1" baseline="-25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n</a:t>
            </a:r>
            <a:r>
              <a:rPr lang="en-US" altLang="zh-CN" sz="2200" baseline="-25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-1</a:t>
            </a:r>
          </a:p>
          <a:p>
            <a:pPr marL="0" indent="0">
              <a:buNone/>
              <a:defRPr/>
            </a:pPr>
            <a:r>
              <a:rPr lang="en-US" altLang="zh-CN" sz="2200" dirty="0">
                <a:latin typeface="Comic Sans MS" pitchFamily="66" charset="0"/>
                <a:ea typeface="宋体" charset="-122"/>
              </a:rPr>
              <a:t>    the vector form is</a:t>
            </a:r>
          </a:p>
          <a:p>
            <a:pPr marL="0" indent="0">
              <a:buNone/>
              <a:defRPr/>
            </a:pPr>
            <a:r>
              <a:rPr lang="en-US" altLang="zh-CN" sz="2200" b="1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	v </a:t>
            </a:r>
            <a:r>
              <a:rPr lang="en-US" altLang="zh-CN" sz="2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(</a:t>
            </a:r>
            <a:r>
              <a:rPr lang="en-US" altLang="zh-CN" sz="2200" i="1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n,</a:t>
            </a:r>
            <a:r>
              <a:rPr lang="en-US" altLang="zh-CN" sz="2200" b="1" i="1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u</a:t>
            </a:r>
            <a:r>
              <a:rPr lang="en-US" altLang="zh-CN" sz="2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)= </a:t>
            </a:r>
            <a:r>
              <a:rPr lang="en-US" altLang="zh-CN" sz="2200" b="1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r </a:t>
            </a:r>
            <a:r>
              <a:rPr lang="en-US" altLang="zh-CN" sz="2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+ </a:t>
            </a:r>
            <a:r>
              <a:rPr lang="en-US" altLang="zh-CN" sz="2200" b="1" i="1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Pr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+…+</a:t>
            </a:r>
            <a:r>
              <a:rPr lang="en-US" altLang="zh-CN" sz="2200" b="1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P </a:t>
            </a:r>
            <a:r>
              <a:rPr lang="en-US" altLang="zh-CN" sz="2200" i="1" baseline="30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n</a:t>
            </a:r>
            <a:r>
              <a:rPr lang="en-US" altLang="zh-CN" sz="2200" baseline="30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-1</a:t>
            </a:r>
            <a:r>
              <a:rPr lang="en-US" altLang="zh-CN" sz="2200" b="1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r 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+</a:t>
            </a:r>
            <a:r>
              <a:rPr lang="en-US" altLang="zh-CN" sz="2200" b="1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P</a:t>
            </a:r>
            <a:r>
              <a:rPr lang="en-US" altLang="zh-CN" sz="2200" i="1" baseline="30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n</a:t>
            </a:r>
            <a:r>
              <a:rPr lang="en-US" altLang="zh-CN" sz="2200" b="1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u</a:t>
            </a:r>
          </a:p>
          <a:p>
            <a:pPr marL="0" indent="0">
              <a:buNone/>
              <a:defRPr/>
            </a:pPr>
            <a:endParaRPr lang="zh-CN" altLang="en-US" sz="2200" dirty="0">
              <a:latin typeface="Comic Sans MS" panose="030F0702030302020204" pitchFamily="66" charset="0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FB4464-016A-4199-A316-E0DA36994B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Information &amp; Telecommunication Engineering (0900203)  @ SDUWH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7975F1E-F8C1-4ABE-9EF7-60E9CE6EF482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457200" y="57150"/>
            <a:ext cx="8231188" cy="514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9pPr>
          </a:lstStyle>
          <a:p>
            <a:r>
              <a:rPr lang="en-US" altLang="zh-CN" b="0" dirty="0"/>
              <a:t>Aggregate rewards with a final reward</a:t>
            </a:r>
            <a:endParaRPr lang="en-US" altLang="zh-CN" sz="3200" kern="0" dirty="0">
              <a:effectLst/>
              <a:ea typeface="隶书" pitchFamily="49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8261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2BB36E2-BAB7-4C46-8830-645D38C25C1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914400"/>
            <a:ext cx="8229600" cy="3717131"/>
          </a:xfrm>
        </p:spPr>
        <p:txBody>
          <a:bodyPr/>
          <a:lstStyle/>
          <a:p>
            <a:pPr>
              <a:defRPr/>
            </a:pPr>
            <a:r>
              <a:rPr lang="en-US" altLang="zh-CN" sz="2200" dirty="0">
                <a:latin typeface="Comic Sans MS" pitchFamily="66" charset="0"/>
                <a:ea typeface="宋体" charset="-122"/>
              </a:rPr>
              <a:t>Consider a discrete time situation with a finite set of states, </a:t>
            </a:r>
            <a:r>
              <a:rPr lang="en-US" altLang="zh-CN" sz="2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1,2,...,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M</a:t>
            </a:r>
            <a:r>
              <a:rPr lang="en-US" altLang="zh-CN" sz="2200" dirty="0">
                <a:latin typeface="Comic Sans MS" pitchFamily="66" charset="0"/>
                <a:ea typeface="宋体" charset="-122"/>
              </a:rPr>
              <a:t>, where at each time 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l</a:t>
            </a:r>
            <a:r>
              <a:rPr lang="en-US" altLang="zh-CN" sz="2200" dirty="0">
                <a:latin typeface="Comic Sans MS" pitchFamily="66" charset="0"/>
                <a:ea typeface="宋体" charset="-122"/>
              </a:rPr>
              <a:t>, a decision maker can observe the state, say for 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X</a:t>
            </a:r>
            <a:r>
              <a:rPr lang="en-US" altLang="zh-CN" sz="2200" i="1" baseline="-25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l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= 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j </a:t>
            </a:r>
            <a:r>
              <a:rPr lang="en-US" altLang="zh-CN" sz="2200" dirty="0">
                <a:latin typeface="Comic Sans MS" pitchFamily="66" charset="0"/>
                <a:ea typeface="宋体" charset="-122"/>
              </a:rPr>
              <a:t> and choose one of a finite set of alternatives. </a:t>
            </a:r>
          </a:p>
          <a:p>
            <a:pPr>
              <a:defRPr/>
            </a:pPr>
            <a:r>
              <a:rPr lang="en-US" altLang="zh-CN" sz="2200" dirty="0">
                <a:latin typeface="Comic Sans MS" pitchFamily="66" charset="0"/>
                <a:ea typeface="宋体" charset="-122"/>
              </a:rPr>
              <a:t>Each alternative 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k</a:t>
            </a:r>
            <a:r>
              <a:rPr lang="en-US" altLang="zh-CN" sz="2200" dirty="0">
                <a:latin typeface="Comic Sans MS" pitchFamily="66" charset="0"/>
                <a:ea typeface="宋体" charset="-122"/>
              </a:rPr>
              <a:t> consists of: a current reward </a:t>
            </a:r>
            <a:r>
              <a:rPr lang="en-US" altLang="zh-CN" sz="2200" i="1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r</a:t>
            </a:r>
            <a:r>
              <a:rPr lang="en-US" altLang="zh-CN" sz="2200" i="1" baseline="-25000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j</a:t>
            </a:r>
            <a:r>
              <a:rPr lang="en-US" altLang="zh-CN" sz="2200" baseline="30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(</a:t>
            </a:r>
            <a:r>
              <a:rPr lang="en-US" altLang="zh-CN" sz="2200" i="1" baseline="30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k</a:t>
            </a:r>
            <a:r>
              <a:rPr lang="en-US" altLang="zh-CN" sz="2200" baseline="30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)</a:t>
            </a:r>
            <a:r>
              <a:rPr lang="en-US" altLang="zh-CN" sz="2200" dirty="0">
                <a:latin typeface="Comic Sans MS" pitchFamily="66" charset="0"/>
                <a:ea typeface="宋体" charset="-122"/>
              </a:rPr>
              <a:t> </a:t>
            </a:r>
            <a:r>
              <a:rPr lang="zh-CN" altLang="en-US" sz="2200" dirty="0">
                <a:latin typeface="Comic Sans MS" pitchFamily="66" charset="0"/>
                <a:ea typeface="宋体" charset="-122"/>
              </a:rPr>
              <a:t>，</a:t>
            </a:r>
            <a:r>
              <a:rPr lang="en-US" altLang="zh-CN" sz="2200" dirty="0">
                <a:latin typeface="Comic Sans MS" pitchFamily="66" charset="0"/>
                <a:ea typeface="宋体" charset="-122"/>
              </a:rPr>
              <a:t>and a set of transition probabilities </a:t>
            </a:r>
            <a:r>
              <a:rPr lang="en-US" altLang="zh-CN" sz="2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{</a:t>
            </a:r>
            <a:r>
              <a:rPr lang="en-US" altLang="zh-CN" sz="2200" i="1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P</a:t>
            </a:r>
            <a:r>
              <a:rPr lang="en-US" altLang="zh-CN" sz="2200" i="1" baseline="-25000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jl</a:t>
            </a:r>
            <a:r>
              <a:rPr lang="en-US" altLang="zh-CN" sz="2200" baseline="30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(</a:t>
            </a:r>
            <a:r>
              <a:rPr lang="en-US" altLang="zh-CN" sz="2200" i="1" baseline="30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k</a:t>
            </a:r>
            <a:r>
              <a:rPr lang="en-US" altLang="zh-CN" sz="2200" baseline="30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)</a:t>
            </a:r>
            <a:r>
              <a:rPr lang="en-US" altLang="zh-CN" sz="2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; 1</a:t>
            </a:r>
            <a:r>
              <a:rPr lang="en-US" altLang="zh-CN" sz="2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anose="05050102010706020507" pitchFamily="18" charset="2"/>
              </a:rPr>
              <a:t> 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l</a:t>
            </a:r>
            <a:r>
              <a:rPr lang="en-US" altLang="zh-CN" sz="2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anose="05050102010706020507" pitchFamily="18" charset="2"/>
              </a:rPr>
              <a:t>  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M</a:t>
            </a:r>
            <a:r>
              <a:rPr lang="en-US" altLang="zh-CN" sz="2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} </a:t>
            </a:r>
            <a:r>
              <a:rPr lang="en-US" altLang="zh-CN" sz="2200" dirty="0">
                <a:latin typeface="Comic Sans MS" pitchFamily="66" charset="0"/>
                <a:ea typeface="宋体" charset="-122"/>
              </a:rPr>
              <a:t>for going to the next state.</a:t>
            </a:r>
          </a:p>
          <a:p>
            <a:pPr>
              <a:defRPr/>
            </a:pPr>
            <a:endParaRPr lang="en-US" altLang="zh-CN" sz="2200" dirty="0">
              <a:latin typeface="Comic Sans MS" pitchFamily="66" charset="0"/>
              <a:ea typeface="宋体" charset="-122"/>
            </a:endParaRPr>
          </a:p>
          <a:p>
            <a:pPr>
              <a:defRPr/>
            </a:pPr>
            <a:endParaRPr lang="en-US" altLang="zh-CN" sz="2200" dirty="0">
              <a:latin typeface="Comic Sans MS" pitchFamily="66" charset="0"/>
              <a:ea typeface="宋体" charset="-122"/>
            </a:endParaRPr>
          </a:p>
          <a:p>
            <a:pPr marL="0" indent="0" algn="ctr">
              <a:buNone/>
              <a:defRPr/>
            </a:pPr>
            <a:r>
              <a:rPr lang="en-US" altLang="zh-CN" sz="2200" dirty="0">
                <a:latin typeface="Comic Sans MS" pitchFamily="66" charset="0"/>
                <a:ea typeface="宋体" charset="-122"/>
              </a:rPr>
              <a:t>instant                       lone term </a:t>
            </a:r>
          </a:p>
          <a:p>
            <a:pPr marL="0" indent="0">
              <a:buNone/>
              <a:defRPr/>
            </a:pPr>
            <a:endParaRPr lang="zh-CN" altLang="en-US" sz="2200" dirty="0">
              <a:latin typeface="Comic Sans MS" panose="030F0702030302020204" pitchFamily="66" charset="0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FB4464-016A-4199-A316-E0DA36994B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Information &amp; Telecommunication Engineering (0900203)  @ SDUWH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12687F37-1DAE-4870-8238-09558EDE212E}"/>
              </a:ext>
            </a:extLst>
          </p:cNvPr>
          <p:cNvGrpSpPr/>
          <p:nvPr/>
        </p:nvGrpSpPr>
        <p:grpSpPr>
          <a:xfrm>
            <a:off x="915194" y="3259931"/>
            <a:ext cx="2877603" cy="1131337"/>
            <a:chOff x="5812968" y="3259931"/>
            <a:chExt cx="2877603" cy="1131337"/>
          </a:xfrm>
        </p:grpSpPr>
        <p:grpSp>
          <p:nvGrpSpPr>
            <p:cNvPr id="9" name="组合 32">
              <a:extLst>
                <a:ext uri="{FF2B5EF4-FFF2-40B4-BE49-F238E27FC236}">
                  <a16:creationId xmlns:a16="http://schemas.microsoft.com/office/drawing/2014/main" id="{AA20BBA3-7AD2-4303-9F74-587BB17BA3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12968" y="3424002"/>
              <a:ext cx="2025717" cy="967266"/>
              <a:chOff x="5037391" y="1813815"/>
              <a:chExt cx="2025635" cy="966437"/>
            </a:xfrm>
          </p:grpSpPr>
          <p:sp>
            <p:nvSpPr>
              <p:cNvPr id="10" name="椭圆 1">
                <a:extLst>
                  <a:ext uri="{FF2B5EF4-FFF2-40B4-BE49-F238E27FC236}">
                    <a16:creationId xmlns:a16="http://schemas.microsoft.com/office/drawing/2014/main" id="{08D46624-C920-4F48-B1DE-49060F6111A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965690" y="1982793"/>
                <a:ext cx="167668" cy="167668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0" hangingPunct="0">
                  <a:lnSpc>
                    <a:spcPts val="1300"/>
                  </a:lnSpc>
                </a:pPr>
                <a:r>
                  <a:rPr lang="en-US" altLang="zh-CN" sz="1200">
                    <a:ea typeface="隶书" pitchFamily="49" charset="-122"/>
                  </a:rPr>
                  <a:t>1</a:t>
                </a:r>
              </a:p>
            </p:txBody>
          </p:sp>
          <p:sp>
            <p:nvSpPr>
              <p:cNvPr id="11" name="椭圆 6">
                <a:extLst>
                  <a:ext uri="{FF2B5EF4-FFF2-40B4-BE49-F238E27FC236}">
                    <a16:creationId xmlns:a16="http://schemas.microsoft.com/office/drawing/2014/main" id="{5B84E26C-2219-46ED-B90C-411AF8F9E18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895358" y="2348525"/>
                <a:ext cx="167668" cy="167668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0" hangingPunct="0">
                  <a:lnSpc>
                    <a:spcPts val="1300"/>
                  </a:lnSpc>
                </a:pPr>
                <a:r>
                  <a:rPr lang="en-US" altLang="zh-CN" sz="1200" dirty="0">
                    <a:ea typeface="隶书" pitchFamily="49" charset="-122"/>
                  </a:rPr>
                  <a:t>2</a:t>
                </a:r>
              </a:p>
            </p:txBody>
          </p:sp>
          <p:cxnSp>
            <p:nvCxnSpPr>
              <p:cNvPr id="18" name="直接箭头连接符 22">
                <a:extLst>
                  <a:ext uri="{FF2B5EF4-FFF2-40B4-BE49-F238E27FC236}">
                    <a16:creationId xmlns:a16="http://schemas.microsoft.com/office/drawing/2014/main" id="{AF77353F-9C0B-401A-9CAA-E750A918484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6134784" y="2028650"/>
                <a:ext cx="786554" cy="306452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20" name="任意多边形: 形状 27">
                <a:extLst>
                  <a:ext uri="{FF2B5EF4-FFF2-40B4-BE49-F238E27FC236}">
                    <a16:creationId xmlns:a16="http://schemas.microsoft.com/office/drawing/2014/main" id="{D22BDE66-D42A-4410-92F6-6EA92028824F}"/>
                  </a:ext>
                </a:extLst>
              </p:cNvPr>
              <p:cNvSpPr>
                <a:spLocks/>
              </p:cNvSpPr>
              <p:nvPr/>
            </p:nvSpPr>
            <p:spPr bwMode="auto">
              <a:xfrm rot="6491534">
                <a:off x="5656823" y="1807760"/>
                <a:ext cx="254189" cy="414803"/>
              </a:xfrm>
              <a:custGeom>
                <a:avLst/>
                <a:gdLst>
                  <a:gd name="T0" fmla="*/ 22999 w 254189"/>
                  <a:gd name="T1" fmla="*/ 7815 h 414803"/>
                  <a:gd name="T2" fmla="*/ 15183 w 254189"/>
                  <a:gd name="T3" fmla="*/ 304800 h 414803"/>
                  <a:gd name="T4" fmla="*/ 163675 w 254189"/>
                  <a:gd name="T5" fmla="*/ 414214 h 414803"/>
                  <a:gd name="T6" fmla="*/ 249645 w 254189"/>
                  <a:gd name="T7" fmla="*/ 328246 h 414803"/>
                  <a:gd name="T8" fmla="*/ 234014 w 254189"/>
                  <a:gd name="T9" fmla="*/ 156308 h 414803"/>
                  <a:gd name="T10" fmla="*/ 163676 w 254189"/>
                  <a:gd name="T11" fmla="*/ 0 h 41480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4189" h="414803">
                    <a:moveTo>
                      <a:pt x="22999" y="7815"/>
                    </a:moveTo>
                    <a:cubicBezTo>
                      <a:pt x="-3704" y="160866"/>
                      <a:pt x="-8263" y="237067"/>
                      <a:pt x="15183" y="304800"/>
                    </a:cubicBezTo>
                    <a:cubicBezTo>
                      <a:pt x="38629" y="372533"/>
                      <a:pt x="123296" y="420727"/>
                      <a:pt x="163675" y="414214"/>
                    </a:cubicBezTo>
                    <a:cubicBezTo>
                      <a:pt x="204054" y="407701"/>
                      <a:pt x="237922" y="371230"/>
                      <a:pt x="249645" y="328246"/>
                    </a:cubicBezTo>
                    <a:cubicBezTo>
                      <a:pt x="261368" y="285262"/>
                      <a:pt x="248342" y="211016"/>
                      <a:pt x="234014" y="156308"/>
                    </a:cubicBezTo>
                    <a:cubicBezTo>
                      <a:pt x="219686" y="101600"/>
                      <a:pt x="166281" y="27354"/>
                      <a:pt x="163676" y="0"/>
                    </a:cubicBez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" name="文本框 33">
                <a:extLst>
                  <a:ext uri="{FF2B5EF4-FFF2-40B4-BE49-F238E27FC236}">
                    <a16:creationId xmlns:a16="http://schemas.microsoft.com/office/drawing/2014/main" id="{A9C91FBF-3830-4090-81A8-B94FB4653C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37391" y="1813815"/>
                <a:ext cx="588599" cy="369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dirty="0">
                    <a:latin typeface="Times New Roman" pitchFamily="18" charset="0"/>
                    <a:cs typeface="Times New Roman" pitchFamily="18" charset="0"/>
                  </a:rPr>
                  <a:t>0.99</a:t>
                </a:r>
                <a:endParaRPr lang="en-US" altLang="zh-CN" baseline="-25000" dirty="0"/>
              </a:p>
            </p:txBody>
          </p:sp>
          <p:sp>
            <p:nvSpPr>
              <p:cNvPr id="25" name="文本框 36">
                <a:extLst>
                  <a:ext uri="{FF2B5EF4-FFF2-40B4-BE49-F238E27FC236}">
                    <a16:creationId xmlns:a16="http://schemas.microsoft.com/office/drawing/2014/main" id="{1721C4EA-893B-4047-A337-1CE452C1F0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08935" y="1889949"/>
                <a:ext cx="300070" cy="3690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altLang="zh-CN" baseline="-25000" dirty="0"/>
              </a:p>
            </p:txBody>
          </p:sp>
          <p:cxnSp>
            <p:nvCxnSpPr>
              <p:cNvPr id="30" name="连接符: 曲线 30">
                <a:extLst>
                  <a:ext uri="{FF2B5EF4-FFF2-40B4-BE49-F238E27FC236}">
                    <a16:creationId xmlns:a16="http://schemas.microsoft.com/office/drawing/2014/main" id="{13710446-437D-4BDD-BEA5-E965A487C9B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6900000" flipH="1" flipV="1">
                <a:off x="6452366" y="1855470"/>
                <a:ext cx="24554" cy="914400"/>
              </a:xfrm>
              <a:prstGeom prst="curvedConnector3">
                <a:avLst>
                  <a:gd name="adj1" fmla="val -1238162"/>
                </a:avLst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31" name="文本框 42">
                <a:extLst>
                  <a:ext uri="{FF2B5EF4-FFF2-40B4-BE49-F238E27FC236}">
                    <a16:creationId xmlns:a16="http://schemas.microsoft.com/office/drawing/2014/main" id="{A60ECE76-803C-43C6-AA2C-FC74391511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02188" y="2411236"/>
                <a:ext cx="588599" cy="369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dirty="0">
                    <a:latin typeface="Times New Roman" pitchFamily="18" charset="0"/>
                    <a:cs typeface="Times New Roman" pitchFamily="18" charset="0"/>
                  </a:rPr>
                  <a:t>0.01</a:t>
                </a:r>
                <a:endParaRPr lang="en-US" altLang="zh-CN" baseline="-25000" dirty="0"/>
              </a:p>
            </p:txBody>
          </p:sp>
        </p:grpSp>
        <p:sp>
          <p:nvSpPr>
            <p:cNvPr id="32" name="文本框 42">
              <a:extLst>
                <a:ext uri="{FF2B5EF4-FFF2-40B4-BE49-F238E27FC236}">
                  <a16:creationId xmlns:a16="http://schemas.microsoft.com/office/drawing/2014/main" id="{8919471B-EFE0-4A13-909D-F331A56139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30195" y="3259931"/>
              <a:ext cx="59663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i="1" dirty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altLang="zh-CN" baseline="-25000" dirty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altLang="zh-CN" dirty="0">
                  <a:latin typeface="Times New Roman" pitchFamily="18" charset="0"/>
                  <a:cs typeface="Times New Roman" pitchFamily="18" charset="0"/>
                </a:rPr>
                <a:t>=0</a:t>
              </a:r>
              <a:endParaRPr lang="en-US" altLang="zh-CN" baseline="-25000" dirty="0"/>
            </a:p>
          </p:txBody>
        </p:sp>
        <p:sp>
          <p:nvSpPr>
            <p:cNvPr id="33" name="文本框 42">
              <a:extLst>
                <a:ext uri="{FF2B5EF4-FFF2-40B4-BE49-F238E27FC236}">
                  <a16:creationId xmlns:a16="http://schemas.microsoft.com/office/drawing/2014/main" id="{01081107-6FEF-4471-9D7A-8B68928B55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98980" y="3728799"/>
              <a:ext cx="89159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i="1" dirty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altLang="zh-CN" baseline="-25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altLang="zh-CN" baseline="30000" dirty="0">
                  <a:latin typeface="Times New Roman" pitchFamily="18" charset="0"/>
                  <a:cs typeface="Times New Roman" pitchFamily="18" charset="0"/>
                </a:rPr>
                <a:t>(2)</a:t>
              </a:r>
              <a:r>
                <a:rPr lang="en-US" altLang="zh-CN" dirty="0">
                  <a:latin typeface="Times New Roman" pitchFamily="18" charset="0"/>
                  <a:cs typeface="Times New Roman" pitchFamily="18" charset="0"/>
                </a:rPr>
                <a:t>=50</a:t>
              </a:r>
              <a:endParaRPr lang="en-US" altLang="zh-CN" baseline="-25000" dirty="0"/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634CE57B-E25F-41C9-B8F8-3C45BEBF9105}"/>
              </a:ext>
            </a:extLst>
          </p:cNvPr>
          <p:cNvGrpSpPr/>
          <p:nvPr/>
        </p:nvGrpSpPr>
        <p:grpSpPr>
          <a:xfrm>
            <a:off x="5694723" y="3148048"/>
            <a:ext cx="2762185" cy="1524000"/>
            <a:chOff x="5812970" y="3259931"/>
            <a:chExt cx="2762185" cy="1524000"/>
          </a:xfrm>
        </p:grpSpPr>
        <p:grpSp>
          <p:nvGrpSpPr>
            <p:cNvPr id="35" name="组合 32">
              <a:extLst>
                <a:ext uri="{FF2B5EF4-FFF2-40B4-BE49-F238E27FC236}">
                  <a16:creationId xmlns:a16="http://schemas.microsoft.com/office/drawing/2014/main" id="{682A6238-CDA3-40B7-97AA-9772F30738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12970" y="3424001"/>
              <a:ext cx="2472647" cy="1359930"/>
              <a:chOff x="5037391" y="1813815"/>
              <a:chExt cx="2472546" cy="1358765"/>
            </a:xfrm>
          </p:grpSpPr>
          <p:sp>
            <p:nvSpPr>
              <p:cNvPr id="38" name="椭圆 1">
                <a:extLst>
                  <a:ext uri="{FF2B5EF4-FFF2-40B4-BE49-F238E27FC236}">
                    <a16:creationId xmlns:a16="http://schemas.microsoft.com/office/drawing/2014/main" id="{9BBC9832-4604-4A69-8710-A3585B650B5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965690" y="1982793"/>
                <a:ext cx="167668" cy="167668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0" hangingPunct="0">
                  <a:lnSpc>
                    <a:spcPts val="1300"/>
                  </a:lnSpc>
                </a:pPr>
                <a:r>
                  <a:rPr lang="en-US" altLang="zh-CN" sz="1200">
                    <a:ea typeface="隶书" pitchFamily="49" charset="-122"/>
                  </a:rPr>
                  <a:t>1</a:t>
                </a:r>
              </a:p>
            </p:txBody>
          </p:sp>
          <p:sp>
            <p:nvSpPr>
              <p:cNvPr id="39" name="椭圆 6">
                <a:extLst>
                  <a:ext uri="{FF2B5EF4-FFF2-40B4-BE49-F238E27FC236}">
                    <a16:creationId xmlns:a16="http://schemas.microsoft.com/office/drawing/2014/main" id="{9E6FC918-99B6-48C6-9FC3-75A7A22F8D7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895358" y="2348525"/>
                <a:ext cx="167668" cy="167668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0" hangingPunct="0">
                  <a:lnSpc>
                    <a:spcPts val="1300"/>
                  </a:lnSpc>
                </a:pPr>
                <a:r>
                  <a:rPr lang="en-US" altLang="zh-CN" sz="1200" dirty="0">
                    <a:ea typeface="隶书" pitchFamily="49" charset="-122"/>
                  </a:rPr>
                  <a:t>2</a:t>
                </a:r>
              </a:p>
            </p:txBody>
          </p:sp>
          <p:cxnSp>
            <p:nvCxnSpPr>
              <p:cNvPr id="40" name="直接箭头连接符 22">
                <a:extLst>
                  <a:ext uri="{FF2B5EF4-FFF2-40B4-BE49-F238E27FC236}">
                    <a16:creationId xmlns:a16="http://schemas.microsoft.com/office/drawing/2014/main" id="{35F93C4C-2108-4B19-9FCE-22B272BEE6A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6134784" y="2028650"/>
                <a:ext cx="786554" cy="306452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41" name="任意多边形: 形状 27">
                <a:extLst>
                  <a:ext uri="{FF2B5EF4-FFF2-40B4-BE49-F238E27FC236}">
                    <a16:creationId xmlns:a16="http://schemas.microsoft.com/office/drawing/2014/main" id="{2D26F7B2-9AFE-41B4-889B-0B5A3524A5BB}"/>
                  </a:ext>
                </a:extLst>
              </p:cNvPr>
              <p:cNvSpPr>
                <a:spLocks/>
              </p:cNvSpPr>
              <p:nvPr/>
            </p:nvSpPr>
            <p:spPr bwMode="auto">
              <a:xfrm rot="6491534">
                <a:off x="5656823" y="1807760"/>
                <a:ext cx="254189" cy="414803"/>
              </a:xfrm>
              <a:custGeom>
                <a:avLst/>
                <a:gdLst>
                  <a:gd name="T0" fmla="*/ 22999 w 254189"/>
                  <a:gd name="T1" fmla="*/ 7815 h 414803"/>
                  <a:gd name="T2" fmla="*/ 15183 w 254189"/>
                  <a:gd name="T3" fmla="*/ 304800 h 414803"/>
                  <a:gd name="T4" fmla="*/ 163675 w 254189"/>
                  <a:gd name="T5" fmla="*/ 414214 h 414803"/>
                  <a:gd name="T6" fmla="*/ 249645 w 254189"/>
                  <a:gd name="T7" fmla="*/ 328246 h 414803"/>
                  <a:gd name="T8" fmla="*/ 234014 w 254189"/>
                  <a:gd name="T9" fmla="*/ 156308 h 414803"/>
                  <a:gd name="T10" fmla="*/ 163676 w 254189"/>
                  <a:gd name="T11" fmla="*/ 0 h 41480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4189" h="414803">
                    <a:moveTo>
                      <a:pt x="22999" y="7815"/>
                    </a:moveTo>
                    <a:cubicBezTo>
                      <a:pt x="-3704" y="160866"/>
                      <a:pt x="-8263" y="237067"/>
                      <a:pt x="15183" y="304800"/>
                    </a:cubicBezTo>
                    <a:cubicBezTo>
                      <a:pt x="38629" y="372533"/>
                      <a:pt x="123296" y="420727"/>
                      <a:pt x="163675" y="414214"/>
                    </a:cubicBezTo>
                    <a:cubicBezTo>
                      <a:pt x="204054" y="407701"/>
                      <a:pt x="237922" y="371230"/>
                      <a:pt x="249645" y="328246"/>
                    </a:cubicBezTo>
                    <a:cubicBezTo>
                      <a:pt x="261368" y="285262"/>
                      <a:pt x="248342" y="211016"/>
                      <a:pt x="234014" y="156308"/>
                    </a:cubicBezTo>
                    <a:cubicBezTo>
                      <a:pt x="219686" y="101600"/>
                      <a:pt x="166281" y="27354"/>
                      <a:pt x="163676" y="0"/>
                    </a:cubicBez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" name="任意多边形: 形状 29">
                <a:extLst>
                  <a:ext uri="{FF2B5EF4-FFF2-40B4-BE49-F238E27FC236}">
                    <a16:creationId xmlns:a16="http://schemas.microsoft.com/office/drawing/2014/main" id="{EE4739B3-2A84-40F5-B501-CA74AA779675}"/>
                  </a:ext>
                </a:extLst>
              </p:cNvPr>
              <p:cNvSpPr>
                <a:spLocks/>
              </p:cNvSpPr>
              <p:nvPr/>
            </p:nvSpPr>
            <p:spPr bwMode="auto">
              <a:xfrm rot="-932600">
                <a:off x="7004955" y="2481156"/>
                <a:ext cx="171441" cy="405583"/>
              </a:xfrm>
              <a:custGeom>
                <a:avLst/>
                <a:gdLst>
                  <a:gd name="T0" fmla="*/ 15512 w 254189"/>
                  <a:gd name="T1" fmla="*/ 7641 h 414803"/>
                  <a:gd name="T2" fmla="*/ 10240 w 254189"/>
                  <a:gd name="T3" fmla="*/ 298025 h 414803"/>
                  <a:gd name="T4" fmla="*/ 110393 w 254189"/>
                  <a:gd name="T5" fmla="*/ 405007 h 414803"/>
                  <a:gd name="T6" fmla="*/ 168376 w 254189"/>
                  <a:gd name="T7" fmla="*/ 320950 h 414803"/>
                  <a:gd name="T8" fmla="*/ 157834 w 254189"/>
                  <a:gd name="T9" fmla="*/ 152834 h 414803"/>
                  <a:gd name="T10" fmla="*/ 110393 w 254189"/>
                  <a:gd name="T11" fmla="*/ 0 h 41480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4189" h="414803">
                    <a:moveTo>
                      <a:pt x="22999" y="7815"/>
                    </a:moveTo>
                    <a:cubicBezTo>
                      <a:pt x="-3704" y="160866"/>
                      <a:pt x="-8263" y="237067"/>
                      <a:pt x="15183" y="304800"/>
                    </a:cubicBezTo>
                    <a:cubicBezTo>
                      <a:pt x="38629" y="372533"/>
                      <a:pt x="123296" y="420727"/>
                      <a:pt x="163675" y="414214"/>
                    </a:cubicBezTo>
                    <a:cubicBezTo>
                      <a:pt x="204054" y="407701"/>
                      <a:pt x="237922" y="371230"/>
                      <a:pt x="249645" y="328246"/>
                    </a:cubicBezTo>
                    <a:cubicBezTo>
                      <a:pt x="261368" y="285262"/>
                      <a:pt x="248342" y="211016"/>
                      <a:pt x="234014" y="156308"/>
                    </a:cubicBezTo>
                    <a:cubicBezTo>
                      <a:pt x="219686" y="101600"/>
                      <a:pt x="166281" y="27354"/>
                      <a:pt x="163676" y="0"/>
                    </a:cubicBez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" name="文本框 33">
                <a:extLst>
                  <a:ext uri="{FF2B5EF4-FFF2-40B4-BE49-F238E27FC236}">
                    <a16:creationId xmlns:a16="http://schemas.microsoft.com/office/drawing/2014/main" id="{B06A10A3-0CF4-417F-8FAE-DFE25AFC58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37391" y="1813815"/>
                <a:ext cx="588599" cy="369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dirty="0">
                    <a:latin typeface="Times New Roman" pitchFamily="18" charset="0"/>
                    <a:cs typeface="Times New Roman" pitchFamily="18" charset="0"/>
                  </a:rPr>
                  <a:t>0.99</a:t>
                </a:r>
                <a:endParaRPr lang="en-US" altLang="zh-CN" baseline="-25000" dirty="0"/>
              </a:p>
            </p:txBody>
          </p:sp>
          <p:sp>
            <p:nvSpPr>
              <p:cNvPr id="44" name="文本框 36">
                <a:extLst>
                  <a:ext uri="{FF2B5EF4-FFF2-40B4-BE49-F238E27FC236}">
                    <a16:creationId xmlns:a16="http://schemas.microsoft.com/office/drawing/2014/main" id="{B8D8C8EE-0626-433E-9424-41EF7FEEFE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08935" y="1889949"/>
                <a:ext cx="588599" cy="369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dirty="0">
                    <a:latin typeface="Times New Roman" pitchFamily="18" charset="0"/>
                    <a:cs typeface="Times New Roman" pitchFamily="18" charset="0"/>
                  </a:rPr>
                  <a:t>0.01</a:t>
                </a:r>
                <a:endParaRPr lang="en-US" altLang="zh-CN" baseline="-25000" dirty="0"/>
              </a:p>
            </p:txBody>
          </p:sp>
          <p:sp>
            <p:nvSpPr>
              <p:cNvPr id="45" name="文本框 37">
                <a:extLst>
                  <a:ext uri="{FF2B5EF4-FFF2-40B4-BE49-F238E27FC236}">
                    <a16:creationId xmlns:a16="http://schemas.microsoft.com/office/drawing/2014/main" id="{5CE32930-2BDD-4935-AAF4-249298993D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21338" y="2803564"/>
                <a:ext cx="588599" cy="369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dirty="0">
                    <a:latin typeface="Times New Roman" pitchFamily="18" charset="0"/>
                    <a:cs typeface="Times New Roman" pitchFamily="18" charset="0"/>
                  </a:rPr>
                  <a:t>0.99</a:t>
                </a:r>
                <a:endParaRPr lang="en-US" altLang="zh-CN" dirty="0"/>
              </a:p>
            </p:txBody>
          </p:sp>
          <p:cxnSp>
            <p:nvCxnSpPr>
              <p:cNvPr id="46" name="连接符: 曲线 30">
                <a:extLst>
                  <a:ext uri="{FF2B5EF4-FFF2-40B4-BE49-F238E27FC236}">
                    <a16:creationId xmlns:a16="http://schemas.microsoft.com/office/drawing/2014/main" id="{89DB3072-6724-40B4-8771-F3B17B82A14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6900000" flipH="1" flipV="1">
                <a:off x="6452366" y="1855470"/>
                <a:ext cx="24554" cy="914400"/>
              </a:xfrm>
              <a:prstGeom prst="curvedConnector3">
                <a:avLst>
                  <a:gd name="adj1" fmla="val -1238162"/>
                </a:avLst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47" name="文本框 42">
                <a:extLst>
                  <a:ext uri="{FF2B5EF4-FFF2-40B4-BE49-F238E27FC236}">
                    <a16:creationId xmlns:a16="http://schemas.microsoft.com/office/drawing/2014/main" id="{EDB21E35-DA62-4D2A-9D34-67D427D250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02188" y="2411236"/>
                <a:ext cx="588599" cy="369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dirty="0">
                    <a:latin typeface="Times New Roman" pitchFamily="18" charset="0"/>
                    <a:cs typeface="Times New Roman" pitchFamily="18" charset="0"/>
                  </a:rPr>
                  <a:t>0.01</a:t>
                </a:r>
                <a:endParaRPr lang="en-US" altLang="zh-CN" baseline="-25000" dirty="0"/>
              </a:p>
            </p:txBody>
          </p:sp>
        </p:grpSp>
        <p:sp>
          <p:nvSpPr>
            <p:cNvPr id="36" name="文本框 42">
              <a:extLst>
                <a:ext uri="{FF2B5EF4-FFF2-40B4-BE49-F238E27FC236}">
                  <a16:creationId xmlns:a16="http://schemas.microsoft.com/office/drawing/2014/main" id="{F0957CC7-8284-48F0-A028-ED85FC0BAF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30195" y="3259931"/>
              <a:ext cx="59663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i="1" dirty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altLang="zh-CN" baseline="-25000" dirty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altLang="zh-CN" dirty="0">
                  <a:latin typeface="Times New Roman" pitchFamily="18" charset="0"/>
                  <a:cs typeface="Times New Roman" pitchFamily="18" charset="0"/>
                </a:rPr>
                <a:t>=0</a:t>
              </a:r>
              <a:endParaRPr lang="en-US" altLang="zh-CN" baseline="-25000" dirty="0"/>
            </a:p>
          </p:txBody>
        </p:sp>
        <p:sp>
          <p:nvSpPr>
            <p:cNvPr id="37" name="文本框 42">
              <a:extLst>
                <a:ext uri="{FF2B5EF4-FFF2-40B4-BE49-F238E27FC236}">
                  <a16:creationId xmlns:a16="http://schemas.microsoft.com/office/drawing/2014/main" id="{39AACEEC-DDDA-4B99-B07E-5868EE9F0F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98980" y="3728799"/>
              <a:ext cx="77617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i="1" dirty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altLang="zh-CN" baseline="-25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altLang="zh-CN" baseline="30000" dirty="0">
                  <a:latin typeface="Times New Roman" pitchFamily="18" charset="0"/>
                  <a:cs typeface="Times New Roman" pitchFamily="18" charset="0"/>
                </a:rPr>
                <a:t>(1)</a:t>
              </a:r>
              <a:r>
                <a:rPr lang="en-US" altLang="zh-CN" dirty="0">
                  <a:latin typeface="Times New Roman" pitchFamily="18" charset="0"/>
                  <a:cs typeface="Times New Roman" pitchFamily="18" charset="0"/>
                </a:rPr>
                <a:t>=1</a:t>
              </a:r>
              <a:endParaRPr lang="en-US" altLang="zh-CN" baseline="-25000" dirty="0"/>
            </a:p>
          </p:txBody>
        </p:sp>
      </p:grpSp>
      <p:sp>
        <p:nvSpPr>
          <p:cNvPr id="48" name="Rectangle 2">
            <a:extLst>
              <a:ext uri="{FF2B5EF4-FFF2-40B4-BE49-F238E27FC236}">
                <a16:creationId xmlns:a16="http://schemas.microsoft.com/office/drawing/2014/main" id="{CC5B4ECB-25ED-4A12-8911-B9A7A862BAF4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457200" y="57150"/>
            <a:ext cx="8231188" cy="514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9pPr>
          </a:lstStyle>
          <a:p>
            <a:r>
              <a:rPr lang="en-US" altLang="zh-CN" b="0" dirty="0"/>
              <a:t>Dynamic Programming (DP)</a:t>
            </a:r>
            <a:endParaRPr lang="en-US" altLang="zh-CN" sz="3200" kern="0" dirty="0">
              <a:effectLst/>
              <a:ea typeface="隶书" pitchFamily="49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8552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2BB36E2-BAB7-4C46-8830-645D38C25C1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914400"/>
            <a:ext cx="8229600" cy="3717131"/>
          </a:xfrm>
        </p:spPr>
        <p:txBody>
          <a:bodyPr/>
          <a:lstStyle/>
          <a:p>
            <a:pPr>
              <a:defRPr/>
            </a:pPr>
            <a:r>
              <a:rPr lang="en-US" altLang="zh-CN" sz="2200" dirty="0">
                <a:latin typeface="Comic Sans MS" panose="030F0702030302020204" pitchFamily="66" charset="0"/>
              </a:rPr>
              <a:t>Assume this process of random transitions combined with decisions based on the current state starts at time 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200" dirty="0">
                <a:latin typeface="Comic Sans MS" panose="030F0702030302020204" pitchFamily="66" charset="0"/>
              </a:rPr>
              <a:t> in some given state and continues until time 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−1</a:t>
            </a:r>
            <a:r>
              <a:rPr lang="en-US" altLang="zh-CN" sz="2200" dirty="0">
                <a:latin typeface="Comic Sans MS" panose="030F0702030302020204" pitchFamily="66" charset="0"/>
              </a:rPr>
              <a:t>. </a:t>
            </a:r>
          </a:p>
          <a:p>
            <a:pPr>
              <a:defRPr/>
            </a:pPr>
            <a:r>
              <a:rPr lang="en-US" altLang="zh-CN" sz="2200" dirty="0">
                <a:latin typeface="Comic Sans MS" panose="030F0702030302020204" pitchFamily="66" charset="0"/>
              </a:rPr>
              <a:t>After the 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</a:t>
            </a:r>
            <a:r>
              <a:rPr lang="en-US" altLang="zh-CN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zh-CN" sz="2200" dirty="0">
                <a:latin typeface="Comic Sans MS" panose="030F0702030302020204" pitchFamily="66" charset="0"/>
              </a:rPr>
              <a:t> decision, made at time 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−1</a:t>
            </a:r>
            <a:r>
              <a:rPr lang="en-US" altLang="zh-CN" sz="2200" dirty="0">
                <a:latin typeface="Comic Sans MS" panose="030F0702030302020204" pitchFamily="66" charset="0"/>
              </a:rPr>
              <a:t>, there is a final transition based on that decision. At time </a:t>
            </a:r>
            <a:r>
              <a:rPr lang="en-US" altLang="zh-CN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200" dirty="0">
                <a:latin typeface="Comic Sans MS" panose="030F0702030302020204" pitchFamily="66" charset="0"/>
              </a:rPr>
              <a:t>, there is a final reward,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n-US" altLang="zh-CN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2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zh-CN" sz="2200" dirty="0">
                <a:latin typeface="Comic Sans MS" panose="030F0702030302020204" pitchFamily="66" charset="0"/>
              </a:rPr>
              <a:t>based on the final state.</a:t>
            </a:r>
          </a:p>
          <a:p>
            <a:pPr>
              <a:defRPr/>
            </a:pPr>
            <a:r>
              <a:rPr lang="en-US" altLang="zh-CN" sz="2200" dirty="0">
                <a:latin typeface="Comic Sans MS" panose="030F0702030302020204" pitchFamily="66" charset="0"/>
              </a:rPr>
              <a:t>The objective of DP is both to determine the optimal decision at each time and to determine the expected reward for each starting state and for each number 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200" dirty="0">
                <a:latin typeface="Comic Sans MS" panose="030F0702030302020204" pitchFamily="66" charset="0"/>
              </a:rPr>
              <a:t> of steps. </a:t>
            </a:r>
            <a:endParaRPr lang="zh-CN" altLang="en-US" sz="2200" dirty="0">
              <a:latin typeface="Comic Sans MS" panose="030F0702030302020204" pitchFamily="66" charset="0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FB4464-016A-4199-A316-E0DA36994B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Information &amp; Telecommunication Engineering (0900203)  @ SDUWH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BF954693-9949-4A6D-A928-0548C4142632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457200" y="57150"/>
            <a:ext cx="8231188" cy="514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9pPr>
          </a:lstStyle>
          <a:p>
            <a:r>
              <a:rPr lang="en-US" altLang="zh-CN" b="0" dirty="0"/>
              <a:t>Dynamic Programming (DP)</a:t>
            </a:r>
            <a:endParaRPr lang="en-US" altLang="zh-CN" sz="3200" kern="0" dirty="0">
              <a:effectLst/>
              <a:ea typeface="隶书" pitchFamily="49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6534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7BD850A-0CC6-4A80-841D-B195765479DB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914400"/>
            <a:ext cx="8229600" cy="3717131"/>
          </a:xfrm>
        </p:spPr>
        <p:txBody>
          <a:bodyPr/>
          <a:lstStyle/>
          <a:p>
            <a:r>
              <a:rPr lang="en-US" altLang="zh-CN" sz="2400" dirty="0">
                <a:latin typeface="Comic Sans MS" panose="030F0702030302020204" pitchFamily="66" charset="0"/>
              </a:rPr>
              <a:t>As one might suspect, it is best to start with a single step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=1)</a:t>
            </a:r>
            <a:r>
              <a:rPr lang="en-US" altLang="zh-CN" sz="2400" dirty="0">
                <a:latin typeface="Comic Sans MS" panose="030F0702030302020204" pitchFamily="66" charset="0"/>
              </a:rPr>
              <a:t> and then proceed to successively more steps. Surprisingly, this is best thought of as starting at the end and working back to the beginning.</a:t>
            </a:r>
          </a:p>
          <a:p>
            <a:endParaRPr lang="en-US" altLang="zh-CN" sz="2400" dirty="0">
              <a:latin typeface="Comic Sans MS" panose="030F0702030302020204" pitchFamily="66" charset="0"/>
            </a:endParaRPr>
          </a:p>
          <a:p>
            <a:r>
              <a:rPr lang="en-US" altLang="zh-CN" sz="2400" dirty="0">
                <a:latin typeface="Comic Sans MS" panose="030F0702030302020204" pitchFamily="66" charset="0"/>
              </a:rPr>
              <a:t>The Richard Bellman algorithm’s simplicity is a good example of looking at an important problem at the right time. Given the formulation, anyone could develop the algorithm.</a:t>
            </a:r>
            <a:endParaRPr lang="zh-CN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BCCA7B8-3CD3-4C1A-B29F-60A7DD7EA5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Information &amp; Telecommunication Engineering (0900203)  @ SDUWH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33BC634-BBFE-4567-87A2-4E377DAFE99A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457200" y="57150"/>
            <a:ext cx="8231188" cy="514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9pPr>
          </a:lstStyle>
          <a:p>
            <a:r>
              <a:rPr lang="en-US" altLang="zh-CN" b="0" dirty="0"/>
              <a:t>Dynamic Programming (DP)</a:t>
            </a:r>
            <a:endParaRPr lang="en-US" altLang="zh-CN" sz="3200" kern="0" dirty="0">
              <a:effectLst/>
              <a:ea typeface="隶书" pitchFamily="49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5129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7BD850A-0CC6-4A80-841D-B195765479DB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914400"/>
            <a:ext cx="8229600" cy="3717131"/>
          </a:xfrm>
        </p:spPr>
        <p:txBody>
          <a:bodyPr/>
          <a:lstStyle/>
          <a:p>
            <a:r>
              <a:rPr lang="en-US" altLang="zh-CN" sz="2200" dirty="0">
                <a:latin typeface="Comic Sans MS" panose="030F0702030302020204" pitchFamily="66" charset="0"/>
              </a:rPr>
              <a:t>Consider the optimal expected aggregate reward over a single time period, starting at an arbitrary time 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200" dirty="0">
                <a:latin typeface="Comic Sans MS" panose="030F0702030302020204" pitchFamily="66" charset="0"/>
              </a:rPr>
              <a:t> in a given state </a:t>
            </a:r>
            <a:r>
              <a:rPr lang="en-US" altLang="zh-CN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200" dirty="0">
                <a:latin typeface="Comic Sans MS" panose="030F0702030302020204" pitchFamily="66" charset="0"/>
              </a:rPr>
              <a:t>, we make a decision 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200" dirty="0">
                <a:latin typeface="Comic Sans MS" panose="030F0702030302020204" pitchFamily="66" charset="0"/>
              </a:rPr>
              <a:t> at time 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altLang="zh-CN" sz="2200" i="1" dirty="0">
                <a:latin typeface="Comic Sans MS" panose="030F0702030302020204" pitchFamily="66" charset="0"/>
                <a:cs typeface="Times New Roman" panose="02020603050405020304" pitchFamily="18" charset="0"/>
              </a:rPr>
              <a:t>, t</a:t>
            </a:r>
            <a:r>
              <a:rPr lang="en-US" altLang="zh-CN" sz="2200" dirty="0">
                <a:latin typeface="Comic Sans MS" panose="030F0702030302020204" pitchFamily="66" charset="0"/>
              </a:rPr>
              <a:t>his provides a reward 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200" dirty="0">
                <a:latin typeface="Comic Sans MS" panose="030F0702030302020204" pitchFamily="66" charset="0"/>
              </a:rPr>
              <a:t> at time 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altLang="zh-CN" sz="2200" dirty="0">
                <a:latin typeface="Comic Sans MS" panose="030F0702030302020204" pitchFamily="66" charset="0"/>
              </a:rPr>
              <a:t>. </a:t>
            </a:r>
          </a:p>
          <a:p>
            <a:r>
              <a:rPr lang="en-US" altLang="zh-CN" sz="2200" dirty="0">
                <a:latin typeface="Comic Sans MS" panose="030F0702030302020204" pitchFamily="66" charset="0"/>
              </a:rPr>
              <a:t>Then the </a:t>
            </a:r>
            <a:r>
              <a:rPr lang="en-US" altLang="zh-CN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200" dirty="0">
                <a:latin typeface="Comic Sans MS" panose="030F0702030302020204" pitchFamily="66" charset="0"/>
              </a:rPr>
              <a:t> selected transition probabilities,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200" i="1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P</a:t>
            </a:r>
            <a:r>
              <a:rPr lang="en-US" altLang="zh-CN" sz="2200" i="1" baseline="-25000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ij</a:t>
            </a:r>
            <a:r>
              <a:rPr lang="en-US" altLang="zh-CN" sz="2200" baseline="30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(</a:t>
            </a:r>
            <a:r>
              <a:rPr lang="en-US" altLang="zh-CN" sz="2200" i="1" baseline="30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k</a:t>
            </a:r>
            <a:r>
              <a:rPr lang="en-US" altLang="zh-CN" sz="2200" baseline="30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)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 </a:t>
            </a:r>
            <a:r>
              <a:rPr lang="en-US" altLang="zh-CN" sz="2200" dirty="0">
                <a:latin typeface="Comic Sans MS" panose="030F0702030302020204" pitchFamily="66" charset="0"/>
              </a:rPr>
              <a:t>lead to a final expected reward </a:t>
            </a:r>
            <a:r>
              <a:rPr lang="en-US" altLang="zh-CN" sz="2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anose="05050102010706020507" pitchFamily="18" charset="2"/>
              </a:rPr>
              <a:t></a:t>
            </a:r>
            <a:r>
              <a:rPr lang="en-US" altLang="zh-CN" sz="2200" i="1" baseline="-25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j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en-US" altLang="zh-CN" sz="2200" i="1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u</a:t>
            </a:r>
            <a:r>
              <a:rPr lang="en-US" altLang="zh-CN" sz="2200" i="1" baseline="-25000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j</a:t>
            </a:r>
            <a:r>
              <a:rPr lang="en-US" altLang="zh-CN" sz="2200" i="1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P</a:t>
            </a:r>
            <a:r>
              <a:rPr lang="en-US" altLang="zh-CN" sz="2200" i="1" baseline="-25000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ij</a:t>
            </a:r>
            <a:r>
              <a:rPr lang="en-US" altLang="zh-CN" sz="2200" baseline="30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(</a:t>
            </a:r>
            <a:r>
              <a:rPr lang="en-US" altLang="zh-CN" sz="2200" i="1" baseline="30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k</a:t>
            </a:r>
            <a:r>
              <a:rPr lang="en-US" altLang="zh-CN" sz="2200" baseline="30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)</a:t>
            </a:r>
            <a:r>
              <a:rPr lang="en-US" altLang="zh-CN" sz="2200" dirty="0">
                <a:latin typeface="Comic Sans MS" panose="030F0702030302020204" pitchFamily="66" charset="0"/>
              </a:rPr>
              <a:t> at time 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r>
              <a:rPr lang="en-US" altLang="zh-CN" sz="2200" dirty="0">
                <a:latin typeface="Comic Sans MS" panose="030F0702030302020204" pitchFamily="66" charset="0"/>
              </a:rPr>
              <a:t>. </a:t>
            </a:r>
          </a:p>
          <a:p>
            <a:r>
              <a:rPr lang="en-US" altLang="zh-CN" sz="2200" dirty="0">
                <a:latin typeface="Comic Sans MS" panose="030F0702030302020204" pitchFamily="66" charset="0"/>
              </a:rPr>
              <a:t>Decision 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altLang="zh-CN" sz="2200" dirty="0">
                <a:latin typeface="Comic Sans MS" panose="030F0702030302020204" pitchFamily="66" charset="0"/>
              </a:rPr>
              <a:t>is chosen to maximize the corresponding aggregate reward,</a:t>
            </a:r>
          </a:p>
          <a:p>
            <a:pPr marL="0" indent="0" algn="ctr">
              <a:buNone/>
            </a:pP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v</a:t>
            </a:r>
            <a:r>
              <a:rPr lang="en-US" altLang="zh-CN" sz="2200" i="1" baseline="-25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i</a:t>
            </a:r>
            <a:r>
              <a:rPr lang="en-US" altLang="zh-CN" sz="2200" i="1" baseline="30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*</a:t>
            </a:r>
            <a:r>
              <a:rPr lang="en-US" altLang="zh-CN" sz="2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(1,</a:t>
            </a:r>
            <a:r>
              <a:rPr lang="en-US" altLang="zh-CN" sz="2200" b="1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u</a:t>
            </a:r>
            <a:r>
              <a:rPr lang="en-US" altLang="zh-CN" sz="2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)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= </a:t>
            </a:r>
            <a:r>
              <a:rPr lang="en-US" altLang="zh-CN" sz="2200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max</a:t>
            </a:r>
            <a:r>
              <a:rPr lang="en-US" altLang="zh-CN" sz="2200" i="1" baseline="-25000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k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{</a:t>
            </a:r>
            <a:r>
              <a:rPr lang="en-US" altLang="zh-CN" sz="2200" i="1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r</a:t>
            </a:r>
            <a:r>
              <a:rPr lang="en-US" altLang="zh-CN" sz="2200" i="1" baseline="-25000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i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en-US" altLang="zh-CN" sz="2200" baseline="30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(</a:t>
            </a:r>
            <a:r>
              <a:rPr lang="en-US" altLang="zh-CN" sz="2200" i="1" baseline="30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k</a:t>
            </a:r>
            <a:r>
              <a:rPr lang="en-US" altLang="zh-CN" sz="2200" baseline="30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)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+</a:t>
            </a:r>
            <a:r>
              <a:rPr lang="en-US" altLang="zh-CN" sz="2200" dirty="0">
                <a:latin typeface="Comic Sans MS" pitchFamily="66" charset="0"/>
                <a:ea typeface="宋体" charset="-122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anose="05050102010706020507" pitchFamily="18" charset="2"/>
              </a:rPr>
              <a:t></a:t>
            </a:r>
            <a:r>
              <a:rPr lang="en-US" altLang="zh-CN" sz="2200" i="1" baseline="-25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j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en-US" altLang="zh-CN" sz="2200" i="1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u</a:t>
            </a:r>
            <a:r>
              <a:rPr lang="en-US" altLang="zh-CN" sz="2200" i="1" baseline="-25000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j</a:t>
            </a:r>
            <a:r>
              <a:rPr lang="en-US" altLang="zh-CN" sz="2200" i="1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P</a:t>
            </a:r>
            <a:r>
              <a:rPr lang="en-US" altLang="zh-CN" sz="2200" i="1" baseline="-25000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ij</a:t>
            </a:r>
            <a:r>
              <a:rPr lang="en-US" altLang="zh-CN" sz="2200" baseline="30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(</a:t>
            </a:r>
            <a:r>
              <a:rPr lang="en-US" altLang="zh-CN" sz="2200" i="1" baseline="30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k</a:t>
            </a:r>
            <a:r>
              <a:rPr lang="en-US" altLang="zh-CN" sz="2200" baseline="30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)</a:t>
            </a:r>
            <a:r>
              <a:rPr lang="en-US" altLang="zh-CN" sz="2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}</a:t>
            </a:r>
            <a:endParaRPr lang="zh-CN" altLang="en-US" sz="2200" dirty="0">
              <a:latin typeface="Comic Sans MS" panose="030F0702030302020204" pitchFamily="66" charset="0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BCCA7B8-3CD3-4C1A-B29F-60A7DD7EA5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Information &amp; Telecommunication Engineering (0900203)  @ SDUWH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33BC634-BBFE-4567-87A2-4E377DAFE99A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457200" y="57150"/>
            <a:ext cx="8231188" cy="514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9pPr>
          </a:lstStyle>
          <a:p>
            <a:r>
              <a:rPr lang="en-US" altLang="zh-CN" b="0" dirty="0"/>
              <a:t>Dynamic Programming (DP)</a:t>
            </a:r>
            <a:endParaRPr lang="en-US" altLang="zh-CN" sz="3200" kern="0" dirty="0">
              <a:effectLst/>
              <a:ea typeface="隶书" pitchFamily="49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8181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7BD850A-0CC6-4A80-841D-B195765479DB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914400"/>
            <a:ext cx="8229600" cy="3717131"/>
          </a:xfrm>
        </p:spPr>
        <p:txBody>
          <a:bodyPr/>
          <a:lstStyle/>
          <a:p>
            <a:r>
              <a:rPr lang="en-US" altLang="zh-CN" sz="2200" dirty="0">
                <a:latin typeface="Comic Sans MS" panose="030F0702030302020204" pitchFamily="66" charset="0"/>
              </a:rPr>
              <a:t>The key to DP is that an optimal decision at time 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+1 </a:t>
            </a:r>
            <a:r>
              <a:rPr lang="en-US" altLang="zh-CN" sz="2200" dirty="0">
                <a:latin typeface="Comic Sans MS" panose="030F0702030302020204" pitchFamily="66" charset="0"/>
              </a:rPr>
              <a:t>can be selected based only on the state 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zh-CN" sz="2200" dirty="0">
                <a:latin typeface="Comic Sans MS" panose="030F0702030302020204" pitchFamily="66" charset="0"/>
              </a:rPr>
              <a:t> at time 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r>
              <a:rPr lang="en-US" altLang="zh-CN" sz="2200" dirty="0">
                <a:latin typeface="Comic Sans MS" panose="030F0702030302020204" pitchFamily="66" charset="0"/>
              </a:rPr>
              <a:t>. </a:t>
            </a:r>
          </a:p>
          <a:p>
            <a:endParaRPr lang="en-US" altLang="zh-CN" sz="2200" dirty="0">
              <a:latin typeface="Comic Sans MS" panose="030F0702030302020204" pitchFamily="66" charset="0"/>
            </a:endParaRPr>
          </a:p>
          <a:p>
            <a:r>
              <a:rPr lang="en-US" altLang="zh-CN" sz="2200" dirty="0">
                <a:latin typeface="Comic Sans MS" panose="030F0702030302020204" pitchFamily="66" charset="0"/>
              </a:rPr>
              <a:t>This decision, given 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X</a:t>
            </a:r>
            <a:r>
              <a:rPr lang="en-US" altLang="zh-CN" sz="2200" i="1" baseline="-25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m</a:t>
            </a:r>
            <a:r>
              <a:rPr lang="en-US" altLang="zh-CN" sz="2200" baseline="-25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+1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= 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j</a:t>
            </a:r>
            <a:r>
              <a:rPr lang="en-US" altLang="zh-CN" sz="2200" dirty="0">
                <a:latin typeface="Comic Sans MS" panose="030F0702030302020204" pitchFamily="66" charset="0"/>
              </a:rPr>
              <a:t>, is optimal independent of the decision at time 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200" dirty="0">
                <a:latin typeface="Comic Sans MS" panose="030F0702030302020204" pitchFamily="66" charset="0"/>
              </a:rPr>
              <a:t>, ie. whatever decision is made at time 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200" dirty="0">
                <a:latin typeface="Comic Sans MS" panose="030F0702030302020204" pitchFamily="66" charset="0"/>
              </a:rPr>
              <a:t>, the maximal expected reward at times 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+1 </a:t>
            </a:r>
            <a:r>
              <a:rPr lang="en-US" altLang="zh-CN" sz="2200" dirty="0">
                <a:latin typeface="Comic Sans MS" panose="030F0702030302020204" pitchFamily="66" charset="0"/>
                <a:cs typeface="Times New Roman" panose="02020603050405020304" pitchFamily="18" charset="0"/>
              </a:rPr>
              <a:t>&amp;</a:t>
            </a:r>
            <a:r>
              <a:rPr lang="en-US" altLang="zh-CN" sz="2200" dirty="0">
                <a:latin typeface="Comic Sans MS" panose="030F0702030302020204" pitchFamily="66" charset="0"/>
              </a:rPr>
              <a:t> 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+2 </a:t>
            </a:r>
            <a:r>
              <a:rPr lang="en-US" altLang="zh-CN" sz="2200" dirty="0">
                <a:latin typeface="Comic Sans MS" panose="030F0702030302020204" pitchFamily="66" charset="0"/>
              </a:rPr>
              <a:t>is</a:t>
            </a:r>
          </a:p>
          <a:p>
            <a:pPr marL="0" indent="0" algn="ctr">
              <a:buNone/>
            </a:pPr>
            <a:r>
              <a:rPr lang="en-US" altLang="zh-CN" sz="2200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max</a:t>
            </a:r>
            <a:r>
              <a:rPr lang="en-US" altLang="zh-CN" sz="2200" i="1" baseline="-25000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k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{</a:t>
            </a:r>
            <a:r>
              <a:rPr lang="en-US" altLang="zh-CN" sz="2200" i="1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r</a:t>
            </a:r>
            <a:r>
              <a:rPr lang="en-US" altLang="zh-CN" sz="2200" i="1" baseline="-25000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i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en-US" altLang="zh-CN" sz="2200" baseline="30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(</a:t>
            </a:r>
            <a:r>
              <a:rPr lang="en-US" altLang="zh-CN" sz="2200" i="1" baseline="30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k</a:t>
            </a:r>
            <a:r>
              <a:rPr lang="en-US" altLang="zh-CN" sz="2200" baseline="30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)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+</a:t>
            </a:r>
            <a:r>
              <a:rPr lang="en-US" altLang="zh-CN" sz="2200" dirty="0">
                <a:latin typeface="Comic Sans MS" pitchFamily="66" charset="0"/>
                <a:ea typeface="宋体" charset="-122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anose="05050102010706020507" pitchFamily="18" charset="2"/>
              </a:rPr>
              <a:t></a:t>
            </a:r>
            <a:r>
              <a:rPr lang="en-US" altLang="zh-CN" sz="2200" i="1" baseline="-25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l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en-US" altLang="zh-CN" sz="2200" i="1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u</a:t>
            </a:r>
            <a:r>
              <a:rPr lang="en-US" altLang="zh-CN" sz="2200" i="1" baseline="-25000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l</a:t>
            </a:r>
            <a:r>
              <a:rPr lang="en-US" altLang="zh-CN" sz="2200" i="1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P</a:t>
            </a:r>
            <a:r>
              <a:rPr lang="en-US" altLang="zh-CN" sz="2200" i="1" baseline="-25000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jl</a:t>
            </a:r>
            <a:r>
              <a:rPr lang="en-US" altLang="zh-CN" sz="2200" baseline="30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(</a:t>
            </a:r>
            <a:r>
              <a:rPr lang="en-US" altLang="zh-CN" sz="2200" i="1" baseline="30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k</a:t>
            </a:r>
            <a:r>
              <a:rPr lang="en-US" altLang="zh-CN" sz="2200" baseline="30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)</a:t>
            </a:r>
            <a:r>
              <a:rPr lang="en-US" altLang="zh-CN" sz="2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}, given 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X</a:t>
            </a:r>
            <a:r>
              <a:rPr lang="en-US" altLang="zh-CN" sz="2200" i="1" baseline="-25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m</a:t>
            </a:r>
            <a:r>
              <a:rPr lang="en-US" altLang="zh-CN" sz="2200" baseline="-25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+1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= 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j</a:t>
            </a:r>
            <a:endParaRPr lang="zh-CN" altLang="en-US" sz="2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altLang="zh-CN" sz="2200" dirty="0">
                <a:latin typeface="Comic Sans MS" panose="030F0702030302020204" pitchFamily="66" charset="0"/>
              </a:rPr>
              <a:t>    same as </a:t>
            </a:r>
            <a:r>
              <a:rPr lang="en-US" altLang="zh-CN" sz="2200" i="1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v</a:t>
            </a:r>
            <a:r>
              <a:rPr lang="en-US" altLang="zh-CN" sz="2200" i="1" baseline="-25000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j</a:t>
            </a:r>
            <a:r>
              <a:rPr lang="en-US" altLang="zh-CN" sz="2200" i="1" baseline="30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*</a:t>
            </a:r>
            <a:r>
              <a:rPr lang="en-US" altLang="zh-CN" sz="2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(1,</a:t>
            </a:r>
            <a:r>
              <a:rPr lang="en-US" altLang="zh-CN" sz="2200" b="1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u</a:t>
            </a:r>
            <a:r>
              <a:rPr lang="en-US" altLang="zh-CN" sz="2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)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</a:t>
            </a:r>
            <a:endParaRPr lang="zh-CN" altLang="en-US" sz="2200" dirty="0">
              <a:latin typeface="Comic Sans MS" panose="030F0702030302020204" pitchFamily="66" charset="0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BCCA7B8-3CD3-4C1A-B29F-60A7DD7EA5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Information &amp; Telecommunication Engineering (0900203)  @ SDUWH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33BC634-BBFE-4567-87A2-4E377DAFE99A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457200" y="57150"/>
            <a:ext cx="8231188" cy="514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9pPr>
          </a:lstStyle>
          <a:p>
            <a:r>
              <a:rPr lang="en-US" altLang="zh-CN" b="0" dirty="0"/>
              <a:t>Dynamic Programming (DP)</a:t>
            </a:r>
            <a:endParaRPr lang="en-US" altLang="zh-CN" sz="3200" kern="0" dirty="0">
              <a:effectLst/>
              <a:ea typeface="隶书" pitchFamily="49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6519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7BD850A-0CC6-4A80-841D-B195765479DB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914400"/>
            <a:ext cx="8229600" cy="3717131"/>
          </a:xfrm>
        </p:spPr>
        <p:txBody>
          <a:bodyPr/>
          <a:lstStyle/>
          <a:p>
            <a:r>
              <a:rPr lang="en-US" altLang="zh-CN" sz="2200" dirty="0">
                <a:latin typeface="Comic Sans MS" panose="030F0702030302020204" pitchFamily="66" charset="0"/>
              </a:rPr>
              <a:t>Consider 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v</a:t>
            </a:r>
            <a:r>
              <a:rPr lang="en-US" altLang="zh-CN" sz="2200" i="1" baseline="-25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i</a:t>
            </a:r>
            <a:r>
              <a:rPr lang="en-US" altLang="zh-CN" sz="2200" i="1" baseline="30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*</a:t>
            </a:r>
            <a:r>
              <a:rPr lang="en-US" altLang="zh-CN" sz="2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(2, </a:t>
            </a:r>
            <a:r>
              <a:rPr lang="en-US" altLang="zh-CN" sz="2200" b="1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u</a:t>
            </a:r>
            <a:r>
              <a:rPr lang="en-US" altLang="zh-CN" sz="2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)</a:t>
            </a:r>
            <a:r>
              <a:rPr lang="en-US" altLang="zh-CN" sz="2200" dirty="0">
                <a:latin typeface="Comic Sans MS" panose="030F0702030302020204" pitchFamily="66" charset="0"/>
              </a:rPr>
              <a:t>, the  maximal expected aggregate reward starting at </a:t>
            </a:r>
            <a:r>
              <a:rPr lang="en-US" altLang="zh-CN" sz="2200" i="1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X</a:t>
            </a:r>
            <a:r>
              <a:rPr lang="en-US" altLang="zh-CN" sz="2200" i="1" baseline="-25000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m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= </a:t>
            </a:r>
            <a:r>
              <a:rPr lang="en-US" altLang="zh-CN" sz="2200" i="1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i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 </a:t>
            </a:r>
            <a:r>
              <a:rPr lang="en-US" altLang="zh-CN" sz="2200" dirty="0">
                <a:latin typeface="Comic Sans MS" panose="030F0702030302020204" pitchFamily="66" charset="0"/>
              </a:rPr>
              <a:t>with decisions made at times 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200" dirty="0">
                <a:latin typeface="Comic Sans MS" panose="030F0702030302020204" pitchFamily="66" charset="0"/>
              </a:rPr>
              <a:t> and 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r>
              <a:rPr lang="en-US" altLang="zh-CN" sz="2200" dirty="0">
                <a:latin typeface="Comic Sans MS" panose="030F0702030302020204" pitchFamily="66" charset="0"/>
              </a:rPr>
              <a:t>, and a final reward at time 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+2</a:t>
            </a:r>
            <a:r>
              <a:rPr lang="en-US" altLang="zh-CN" sz="2200" dirty="0">
                <a:latin typeface="Comic Sans MS" panose="030F0702030302020204" pitchFamily="66" charset="0"/>
              </a:rPr>
              <a:t>. </a:t>
            </a:r>
          </a:p>
          <a:p>
            <a:pPr marL="0" indent="0" algn="ctr">
              <a:buNone/>
            </a:pP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v</a:t>
            </a:r>
            <a:r>
              <a:rPr lang="en-US" altLang="zh-CN" sz="2200" i="1" baseline="-25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i</a:t>
            </a:r>
            <a:r>
              <a:rPr lang="en-US" altLang="zh-CN" sz="2200" i="1" baseline="30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*</a:t>
            </a:r>
            <a:r>
              <a:rPr lang="en-US" altLang="zh-CN" sz="2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(2, </a:t>
            </a:r>
            <a:r>
              <a:rPr lang="en-US" altLang="zh-CN" sz="2200" b="1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u</a:t>
            </a:r>
            <a:r>
              <a:rPr lang="en-US" altLang="zh-CN" sz="2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)</a:t>
            </a:r>
            <a:r>
              <a:rPr lang="en-US" altLang="zh-CN" sz="2200" dirty="0"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zh-CN" sz="2200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max</a:t>
            </a:r>
            <a:r>
              <a:rPr lang="en-US" altLang="zh-CN" sz="2200" i="1" baseline="-25000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k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{</a:t>
            </a:r>
            <a:r>
              <a:rPr lang="en-US" altLang="zh-CN" sz="2200" i="1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r</a:t>
            </a:r>
            <a:r>
              <a:rPr lang="en-US" altLang="zh-CN" sz="2200" i="1" baseline="-25000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i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en-US" altLang="zh-CN" sz="2200" baseline="30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(</a:t>
            </a:r>
            <a:r>
              <a:rPr lang="en-US" altLang="zh-CN" sz="2200" i="1" baseline="30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k</a:t>
            </a:r>
            <a:r>
              <a:rPr lang="en-US" altLang="zh-CN" sz="2200" baseline="30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)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+</a:t>
            </a:r>
            <a:r>
              <a:rPr lang="en-US" altLang="zh-CN" sz="2200" dirty="0">
                <a:latin typeface="Comic Sans MS" pitchFamily="66" charset="0"/>
                <a:ea typeface="宋体" charset="-122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anose="05050102010706020507" pitchFamily="18" charset="2"/>
              </a:rPr>
              <a:t></a:t>
            </a:r>
            <a:r>
              <a:rPr lang="en-US" altLang="zh-CN" sz="2200" i="1" baseline="-25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j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en-US" altLang="zh-CN" sz="2200" i="1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P</a:t>
            </a:r>
            <a:r>
              <a:rPr lang="en-US" altLang="zh-CN" sz="2200" i="1" baseline="-25000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ij</a:t>
            </a:r>
            <a:r>
              <a:rPr lang="en-US" altLang="zh-CN" sz="2200" baseline="30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(</a:t>
            </a:r>
            <a:r>
              <a:rPr lang="en-US" altLang="zh-CN" sz="2200" i="1" baseline="30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k</a:t>
            </a:r>
            <a:r>
              <a:rPr lang="en-US" altLang="zh-CN" sz="2200" baseline="30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)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v</a:t>
            </a:r>
            <a:r>
              <a:rPr lang="en-US" altLang="zh-CN" sz="2200" i="1" baseline="-25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i</a:t>
            </a:r>
            <a:r>
              <a:rPr lang="en-US" altLang="zh-CN" sz="2200" i="1" baseline="30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*</a:t>
            </a:r>
            <a:r>
              <a:rPr lang="en-US" altLang="zh-CN" sz="2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(1, </a:t>
            </a:r>
            <a:r>
              <a:rPr lang="en-US" altLang="zh-CN" sz="2200" b="1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u</a:t>
            </a:r>
            <a:r>
              <a:rPr lang="en-US" altLang="zh-CN" sz="2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)</a:t>
            </a:r>
            <a:r>
              <a:rPr lang="en-US" altLang="zh-CN" sz="2200" dirty="0">
                <a:latin typeface="Comic Sans MS" panose="030F0702030302020204" pitchFamily="66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}, given </a:t>
            </a:r>
            <a:r>
              <a:rPr lang="en-US" altLang="zh-CN" sz="2200" i="1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X</a:t>
            </a:r>
            <a:r>
              <a:rPr lang="en-US" altLang="zh-CN" sz="2200" i="1" baseline="-25000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m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= </a:t>
            </a:r>
            <a:r>
              <a:rPr lang="en-US" altLang="zh-CN" sz="2200" i="1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i</a:t>
            </a:r>
            <a:endParaRPr lang="zh-CN" altLang="en-US" sz="2200" dirty="0">
              <a:latin typeface="Comic Sans MS" panose="030F0702030302020204" pitchFamily="66" charset="0"/>
            </a:endParaRPr>
          </a:p>
          <a:p>
            <a:r>
              <a:rPr lang="en-US" altLang="zh-CN" sz="2200" dirty="0">
                <a:latin typeface="Comic Sans MS" panose="030F0702030302020204" pitchFamily="66" charset="0"/>
              </a:rPr>
              <a:t>This same procedure can be used to find the optimal policy and optimal expected reward for n=3, </a:t>
            </a:r>
          </a:p>
          <a:p>
            <a:pPr marL="0" indent="0" algn="ctr">
              <a:buNone/>
            </a:pP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v</a:t>
            </a:r>
            <a:r>
              <a:rPr lang="en-US" altLang="zh-CN" sz="2200" i="1" baseline="-25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i</a:t>
            </a:r>
            <a:r>
              <a:rPr lang="en-US" altLang="zh-CN" sz="2200" i="1" baseline="30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*</a:t>
            </a:r>
            <a:r>
              <a:rPr lang="en-US" altLang="zh-CN" sz="2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(3, </a:t>
            </a:r>
            <a:r>
              <a:rPr lang="en-US" altLang="zh-CN" sz="2200" b="1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u</a:t>
            </a:r>
            <a:r>
              <a:rPr lang="en-US" altLang="zh-CN" sz="2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)</a:t>
            </a:r>
            <a:r>
              <a:rPr lang="en-US" altLang="zh-CN" sz="2200" dirty="0"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zh-CN" sz="2200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max</a:t>
            </a:r>
            <a:r>
              <a:rPr lang="en-US" altLang="zh-CN" sz="2200" i="1" baseline="-25000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k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{</a:t>
            </a:r>
            <a:r>
              <a:rPr lang="en-US" altLang="zh-CN" sz="2200" i="1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r</a:t>
            </a:r>
            <a:r>
              <a:rPr lang="en-US" altLang="zh-CN" sz="2200" i="1" baseline="-25000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i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en-US" altLang="zh-CN" sz="2200" baseline="30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(</a:t>
            </a:r>
            <a:r>
              <a:rPr lang="en-US" altLang="zh-CN" sz="2200" i="1" baseline="30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k</a:t>
            </a:r>
            <a:r>
              <a:rPr lang="en-US" altLang="zh-CN" sz="2200" baseline="30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)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+</a:t>
            </a:r>
            <a:r>
              <a:rPr lang="en-US" altLang="zh-CN" sz="2200" dirty="0">
                <a:latin typeface="Comic Sans MS" pitchFamily="66" charset="0"/>
                <a:ea typeface="宋体" charset="-122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anose="05050102010706020507" pitchFamily="18" charset="2"/>
              </a:rPr>
              <a:t></a:t>
            </a:r>
            <a:r>
              <a:rPr lang="en-US" altLang="zh-CN" sz="2200" i="1" baseline="-25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j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en-US" altLang="zh-CN" sz="2200" i="1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P</a:t>
            </a:r>
            <a:r>
              <a:rPr lang="en-US" altLang="zh-CN" sz="2200" i="1" baseline="-25000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ij</a:t>
            </a:r>
            <a:r>
              <a:rPr lang="en-US" altLang="zh-CN" sz="2200" baseline="30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(</a:t>
            </a:r>
            <a:r>
              <a:rPr lang="en-US" altLang="zh-CN" sz="2200" i="1" baseline="30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k</a:t>
            </a:r>
            <a:r>
              <a:rPr lang="en-US" altLang="zh-CN" sz="2200" baseline="30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)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v</a:t>
            </a:r>
            <a:r>
              <a:rPr lang="en-US" altLang="zh-CN" sz="2200" i="1" baseline="-25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i</a:t>
            </a:r>
            <a:r>
              <a:rPr lang="en-US" altLang="zh-CN" sz="2200" i="1" baseline="30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*</a:t>
            </a:r>
            <a:r>
              <a:rPr lang="en-US" altLang="zh-CN" sz="2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(2, </a:t>
            </a:r>
            <a:r>
              <a:rPr lang="en-US" altLang="zh-CN" sz="2200" b="1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u</a:t>
            </a:r>
            <a:r>
              <a:rPr lang="en-US" altLang="zh-CN" sz="2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)</a:t>
            </a:r>
            <a:r>
              <a:rPr lang="en-US" altLang="zh-CN" sz="2200" dirty="0">
                <a:latin typeface="Comic Sans MS" panose="030F0702030302020204" pitchFamily="66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},</a:t>
            </a:r>
            <a:endParaRPr lang="en-US" altLang="zh-CN" sz="2200" dirty="0">
              <a:latin typeface="Comic Sans MS" panose="030F0702030302020204" pitchFamily="66" charset="0"/>
            </a:endParaRPr>
          </a:p>
          <a:p>
            <a:r>
              <a:rPr lang="en-US" altLang="zh-CN" sz="2200" dirty="0">
                <a:latin typeface="Comic Sans MS" panose="030F0702030302020204" pitchFamily="66" charset="0"/>
              </a:rPr>
              <a:t>In general, 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v</a:t>
            </a:r>
            <a:r>
              <a:rPr lang="en-US" altLang="zh-CN" sz="2200" i="1" baseline="-25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i</a:t>
            </a:r>
            <a:r>
              <a:rPr lang="en-US" altLang="zh-CN" sz="2200" i="1" baseline="30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*</a:t>
            </a:r>
            <a:r>
              <a:rPr lang="en-US" altLang="zh-CN" sz="2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(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n</a:t>
            </a:r>
            <a:r>
              <a:rPr lang="en-US" altLang="zh-CN" sz="2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, </a:t>
            </a:r>
            <a:r>
              <a:rPr lang="en-US" altLang="zh-CN" sz="2200" b="1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u</a:t>
            </a:r>
            <a:r>
              <a:rPr lang="en-US" altLang="zh-CN" sz="2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)</a:t>
            </a:r>
            <a:r>
              <a:rPr lang="en-US" altLang="zh-CN" sz="2200" dirty="0"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zh-CN" sz="2200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max</a:t>
            </a:r>
            <a:r>
              <a:rPr lang="en-US" altLang="zh-CN" sz="2200" i="1" baseline="-25000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k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{</a:t>
            </a:r>
            <a:r>
              <a:rPr lang="en-US" altLang="zh-CN" sz="2200" i="1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r</a:t>
            </a:r>
            <a:r>
              <a:rPr lang="en-US" altLang="zh-CN" sz="2200" i="1" baseline="-25000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i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en-US" altLang="zh-CN" sz="2200" baseline="30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(</a:t>
            </a:r>
            <a:r>
              <a:rPr lang="en-US" altLang="zh-CN" sz="2200" i="1" baseline="30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k</a:t>
            </a:r>
            <a:r>
              <a:rPr lang="en-US" altLang="zh-CN" sz="2200" baseline="30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)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+</a:t>
            </a:r>
            <a:r>
              <a:rPr lang="en-US" altLang="zh-CN" sz="2200" dirty="0">
                <a:latin typeface="Comic Sans MS" pitchFamily="66" charset="0"/>
                <a:ea typeface="宋体" charset="-122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anose="05050102010706020507" pitchFamily="18" charset="2"/>
              </a:rPr>
              <a:t></a:t>
            </a:r>
            <a:r>
              <a:rPr lang="en-US" altLang="zh-CN" sz="2200" i="1" baseline="-25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j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en-US" altLang="zh-CN" sz="2200" i="1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P</a:t>
            </a:r>
            <a:r>
              <a:rPr lang="en-US" altLang="zh-CN" sz="2200" i="1" baseline="-25000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ij</a:t>
            </a:r>
            <a:r>
              <a:rPr lang="en-US" altLang="zh-CN" sz="2200" baseline="30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(</a:t>
            </a:r>
            <a:r>
              <a:rPr lang="en-US" altLang="zh-CN" sz="2200" i="1" baseline="30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k</a:t>
            </a:r>
            <a:r>
              <a:rPr lang="en-US" altLang="zh-CN" sz="2200" baseline="30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)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v</a:t>
            </a:r>
            <a:r>
              <a:rPr lang="en-US" altLang="zh-CN" sz="2200" i="1" baseline="-25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i</a:t>
            </a:r>
            <a:r>
              <a:rPr lang="en-US" altLang="zh-CN" sz="2200" i="1" baseline="30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*</a:t>
            </a:r>
            <a:r>
              <a:rPr lang="en-US" altLang="zh-CN" sz="2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(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n</a:t>
            </a:r>
            <a:r>
              <a:rPr lang="en-US" altLang="zh-CN" sz="2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-1, </a:t>
            </a:r>
            <a:r>
              <a:rPr lang="en-US" altLang="zh-CN" sz="2200" b="1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u</a:t>
            </a:r>
            <a:r>
              <a:rPr lang="en-US" altLang="zh-CN" sz="2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)</a:t>
            </a:r>
            <a:r>
              <a:rPr lang="en-US" altLang="zh-CN" sz="2200" dirty="0">
                <a:latin typeface="Comic Sans MS" panose="030F0702030302020204" pitchFamily="66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},</a:t>
            </a:r>
            <a:endParaRPr lang="en-US" altLang="zh-CN" sz="2200" dirty="0">
              <a:latin typeface="Comic Sans MS" panose="030F0702030302020204" pitchFamily="66" charset="0"/>
            </a:endParaRPr>
          </a:p>
          <a:p>
            <a:r>
              <a:rPr lang="en-US" altLang="zh-CN" sz="2200" dirty="0">
                <a:latin typeface="Comic Sans MS" panose="030F0702030302020204" pitchFamily="66" charset="0"/>
              </a:rPr>
              <a:t>For any given 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200" dirty="0">
                <a:latin typeface="Comic Sans MS" panose="030F0702030302020204" pitchFamily="66" charset="0"/>
              </a:rPr>
              <a:t>, then, the algorithm calculate </a:t>
            </a:r>
            <a:r>
              <a:rPr lang="en-US" altLang="zh-CN" sz="2200" i="1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v</a:t>
            </a:r>
            <a:r>
              <a:rPr lang="en-US" altLang="zh-CN" sz="2200" i="1" baseline="-25000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j</a:t>
            </a:r>
            <a:r>
              <a:rPr lang="en-US" altLang="zh-CN" sz="2200" i="1" baseline="30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*</a:t>
            </a:r>
            <a:r>
              <a:rPr lang="en-US" altLang="zh-CN" sz="2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(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m</a:t>
            </a:r>
            <a:r>
              <a:rPr lang="en-US" altLang="zh-CN" sz="2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, </a:t>
            </a:r>
            <a:r>
              <a:rPr lang="en-US" altLang="zh-CN" sz="2200" b="1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u</a:t>
            </a:r>
            <a:r>
              <a:rPr lang="en-US" altLang="zh-CN" sz="2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)</a:t>
            </a:r>
            <a:r>
              <a:rPr lang="en-US" altLang="zh-CN" sz="2200" dirty="0">
                <a:latin typeface="Comic Sans MS" panose="030F0702030302020204" pitchFamily="66" charset="0"/>
              </a:rPr>
              <a:t> for all states 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zh-CN" sz="2200" dirty="0">
                <a:latin typeface="Comic Sans MS" panose="030F0702030302020204" pitchFamily="66" charset="0"/>
              </a:rPr>
              <a:t> and all </a:t>
            </a:r>
            <a:r>
              <a:rPr lang="en-US" altLang="zh-CN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altLang="zh-CN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200" dirty="0">
                <a:latin typeface="Comic Sans MS" panose="030F0702030302020204" pitchFamily="66" charset="0"/>
              </a:rPr>
              <a:t>, starting at 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en-US" altLang="zh-CN" sz="2200" dirty="0">
                <a:latin typeface="Comic Sans MS" panose="030F0702030302020204" pitchFamily="66" charset="0"/>
              </a:rPr>
              <a:t>.</a:t>
            </a:r>
            <a:endParaRPr lang="zh-CN" altLang="en-US" sz="2200" dirty="0">
              <a:latin typeface="Comic Sans MS" panose="030F0702030302020204" pitchFamily="66" charset="0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BCCA7B8-3CD3-4C1A-B29F-60A7DD7EA5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Information &amp; Telecommunication Engineering (0900203)  @ SDUWH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33BC634-BBFE-4567-87A2-4E377DAFE99A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457200" y="57150"/>
            <a:ext cx="8231188" cy="514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9pPr>
          </a:lstStyle>
          <a:p>
            <a:r>
              <a:rPr lang="en-US" altLang="zh-CN" b="0" dirty="0"/>
              <a:t>Dynamic Programming (DP)</a:t>
            </a:r>
            <a:endParaRPr lang="en-US" altLang="zh-CN" sz="3200" kern="0" dirty="0">
              <a:effectLst/>
              <a:ea typeface="隶书" pitchFamily="49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022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页脚占位符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/>
              <a:t>Information &amp; Telecommunication Engineering (0900203)  @ SDUWH</a:t>
            </a:r>
          </a:p>
        </p:txBody>
      </p:sp>
      <p:sp>
        <p:nvSpPr>
          <p:cNvPr id="8194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altLang="zh-CN" dirty="0">
                <a:effectLst/>
                <a:ea typeface="隶书" pitchFamily="49" charset="-122"/>
              </a:rPr>
              <a:t>Review of Ergodic Unichains</a:t>
            </a:r>
            <a:endParaRPr lang="zh-CN" altLang="en-US" dirty="0">
              <a:effectLst/>
              <a:ea typeface="隶书" pitchFamily="49" charset="-122"/>
            </a:endParaRPr>
          </a:p>
        </p:txBody>
      </p:sp>
      <p:sp>
        <p:nvSpPr>
          <p:cNvPr id="8198" name="Rectangle 4"/>
          <p:cNvSpPr>
            <a:spLocks noChangeArrowheads="1"/>
          </p:cNvSpPr>
          <p:nvPr/>
        </p:nvSpPr>
        <p:spPr bwMode="auto">
          <a:xfrm>
            <a:off x="0" y="0"/>
            <a:ext cx="91455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zh-CN" altLang="en-US">
              <a:ea typeface="隶书" pitchFamily="49" charset="-122"/>
            </a:endParaRPr>
          </a:p>
        </p:txBody>
      </p:sp>
      <p:sp>
        <p:nvSpPr>
          <p:cNvPr id="32" name="Rectangle 3">
            <a:extLst>
              <a:ext uri="{FF2B5EF4-FFF2-40B4-BE49-F238E27FC236}">
                <a16:creationId xmlns:a16="http://schemas.microsoft.com/office/drawing/2014/main" id="{A799B791-FE61-49F7-BAAF-AD2C5C503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406" y="685800"/>
            <a:ext cx="8231188" cy="40624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9pPr>
          </a:lstStyle>
          <a:p>
            <a:r>
              <a:rPr lang="en-US" altLang="zh-CN" sz="2200" kern="0" dirty="0">
                <a:effectLst/>
                <a:latin typeface="Comic Sans MS" pitchFamily="66" charset="0"/>
                <a:ea typeface="隶书" pitchFamily="49" charset="-122"/>
              </a:rPr>
              <a:t>For an ergodic finite-state Markov chain, the transition probabilities reach a limit: </a:t>
            </a:r>
          </a:p>
          <a:p>
            <a:pPr marL="0" indent="0">
              <a:buNone/>
            </a:pPr>
            <a:r>
              <a:rPr lang="en-US" altLang="zh-CN" sz="2200" kern="0" dirty="0">
                <a:effectLst/>
                <a:latin typeface="Comic Sans MS" pitchFamily="66" charset="0"/>
                <a:ea typeface="隶书" pitchFamily="49" charset="-122"/>
                <a:cs typeface="Times New Roman" pitchFamily="18" charset="0"/>
                <a:sym typeface="Symbol" pitchFamily="18" charset="2"/>
              </a:rPr>
              <a:t>		</a:t>
            </a:r>
            <a:r>
              <a:rPr lang="en-US" altLang="zh-CN" sz="22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lim</a:t>
            </a:r>
            <a:r>
              <a:rPr lang="en-US" altLang="zh-CN" sz="2200" i="1" baseline="-25000" dirty="0">
                <a:effectLst/>
                <a:latin typeface="Times New Roman" pitchFamily="18" charset="0"/>
                <a:ea typeface="宋体" charset="-122"/>
              </a:rPr>
              <a:t>n</a:t>
            </a:r>
            <a:r>
              <a:rPr lang="en-US" altLang="zh-CN" sz="2200" baseline="-25000" dirty="0">
                <a:effectLst/>
                <a:latin typeface="Times New Roman" pitchFamily="18" charset="0"/>
                <a:ea typeface="宋体" charset="-122"/>
                <a:sym typeface="Symbol" pitchFamily="18" charset="2"/>
              </a:rPr>
              <a:t></a:t>
            </a:r>
            <a:r>
              <a:rPr lang="en-US" altLang="zh-CN" sz="2200" i="1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P</a:t>
            </a:r>
            <a:r>
              <a:rPr lang="en-US" altLang="zh-CN" sz="2200" i="1" baseline="-25000" dirty="0" err="1">
                <a:effectLst/>
                <a:latin typeface="Times New Roman" pitchFamily="18" charset="0"/>
                <a:ea typeface="宋体" charset="-122"/>
              </a:rPr>
              <a:t>ij</a:t>
            </a:r>
            <a:r>
              <a:rPr lang="en-US" altLang="zh-CN" sz="2200" baseline="-250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;</a:t>
            </a:r>
            <a:r>
              <a:rPr lang="en-US" altLang="zh-CN" sz="2200" i="1" baseline="-250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n</a:t>
            </a:r>
            <a:r>
              <a:rPr lang="en-US" altLang="zh-CN" sz="2200" i="1" baseline="-250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2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=</a:t>
            </a:r>
            <a:r>
              <a:rPr lang="en-US" altLang="zh-CN" sz="2200" i="1" dirty="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</a:t>
            </a:r>
            <a:r>
              <a:rPr lang="en-US" altLang="zh-CN" sz="2200" i="1" baseline="-250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j   </a:t>
            </a:r>
            <a:r>
              <a:rPr lang="en-US" altLang="zh-CN" sz="22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Euclid Symbol" panose="05050102010706020507" pitchFamily="18" charset="2"/>
              </a:rPr>
              <a:t> </a:t>
            </a:r>
            <a:r>
              <a:rPr lang="en-US" altLang="zh-CN" sz="2200" i="1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Euclid Symbol" panose="05050102010706020507" pitchFamily="18" charset="2"/>
              </a:rPr>
              <a:t>i</a:t>
            </a:r>
            <a:r>
              <a:rPr lang="en-US" altLang="zh-CN" sz="2200" i="1" dirty="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 </a:t>
            </a:r>
          </a:p>
          <a:p>
            <a:pPr marL="0" indent="0">
              <a:buNone/>
            </a:pPr>
            <a:r>
              <a:rPr lang="en-US" altLang="zh-CN" sz="22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      </a:t>
            </a:r>
            <a:r>
              <a:rPr lang="en-US" altLang="zh-CN" sz="2200" b="1" i="1" dirty="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 </a:t>
            </a:r>
            <a:r>
              <a:rPr lang="en-US" altLang="zh-CN" sz="2200" i="1" dirty="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=</a:t>
            </a:r>
            <a:r>
              <a:rPr lang="en-US" altLang="zh-CN" sz="22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{</a:t>
            </a:r>
            <a:r>
              <a:rPr lang="en-US" altLang="zh-CN" sz="2200" i="1" dirty="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</a:t>
            </a:r>
            <a:r>
              <a:rPr lang="en-US" altLang="zh-CN" sz="2200" i="1" baseline="-250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j </a:t>
            </a:r>
            <a:r>
              <a:rPr lang="en-US" altLang="zh-CN" sz="22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: </a:t>
            </a:r>
            <a:r>
              <a:rPr lang="en-US" altLang="zh-CN" sz="2200" i="1" dirty="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j</a:t>
            </a:r>
            <a:r>
              <a:rPr lang="en-US" altLang="zh-CN" sz="22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=1, 2, 3,…} </a:t>
            </a:r>
            <a:r>
              <a:rPr lang="en-US" altLang="zh-CN" sz="2200" dirty="0">
                <a:effectLst/>
                <a:latin typeface="Comic Sans MS" panose="030F0702030302020204" pitchFamily="66" charset="0"/>
                <a:ea typeface="宋体" charset="-122"/>
                <a:cs typeface="Times New Roman" pitchFamily="18" charset="0"/>
                <a:sym typeface="Symbol" pitchFamily="18" charset="2"/>
              </a:rPr>
              <a:t>is strictly positive row vector.</a:t>
            </a:r>
            <a:r>
              <a:rPr lang="en-US" altLang="zh-CN" sz="22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 </a:t>
            </a:r>
          </a:p>
          <a:p>
            <a:pPr marL="0" indent="0">
              <a:buNone/>
            </a:pPr>
            <a:endParaRPr lang="en-US" altLang="zh-CN" sz="2200" kern="0" dirty="0">
              <a:effectLst/>
              <a:latin typeface="Times New Roman" panose="02020603050405020304" pitchFamily="18" charset="0"/>
              <a:ea typeface="隶书" pitchFamily="49" charset="-122"/>
              <a:cs typeface="Times New Roman" panose="02020603050405020304" pitchFamily="18" charset="0"/>
            </a:endParaRPr>
          </a:p>
          <a:p>
            <a:r>
              <a:rPr lang="en-US" altLang="zh-CN" sz="2200" kern="0" dirty="0">
                <a:effectLst/>
                <a:latin typeface="Comic Sans MS" pitchFamily="66" charset="0"/>
                <a:ea typeface="隶书" pitchFamily="49" charset="-122"/>
              </a:rPr>
              <a:t>Multiplying both sides by </a:t>
            </a:r>
            <a:r>
              <a:rPr lang="en-US" altLang="zh-CN" sz="2200" i="1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P</a:t>
            </a:r>
            <a:r>
              <a:rPr lang="en-US" altLang="zh-CN" sz="2200" i="1" baseline="-25000" dirty="0" err="1">
                <a:effectLst/>
                <a:latin typeface="Times New Roman" pitchFamily="18" charset="0"/>
                <a:ea typeface="宋体" charset="-122"/>
              </a:rPr>
              <a:t>jk</a:t>
            </a:r>
            <a:r>
              <a:rPr lang="en-US" altLang="zh-CN" sz="2200" i="1" baseline="-25000" dirty="0">
                <a:effectLst/>
                <a:latin typeface="Times New Roman" pitchFamily="18" charset="0"/>
                <a:ea typeface="宋体" charset="-122"/>
              </a:rPr>
              <a:t> </a:t>
            </a:r>
            <a:r>
              <a:rPr lang="en-US" altLang="zh-CN" sz="2200" kern="0" dirty="0">
                <a:effectLst/>
                <a:latin typeface="Comic Sans MS" pitchFamily="66" charset="0"/>
                <a:ea typeface="隶书" pitchFamily="49" charset="-122"/>
              </a:rPr>
              <a:t> and summing over </a:t>
            </a:r>
            <a:r>
              <a:rPr lang="en-US" altLang="zh-CN" sz="2200" i="1" kern="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j</a:t>
            </a:r>
            <a:r>
              <a:rPr lang="en-US" altLang="zh-CN" sz="2200" kern="0" dirty="0">
                <a:effectLst/>
                <a:latin typeface="Comic Sans MS" pitchFamily="66" charset="0"/>
                <a:ea typeface="隶书" pitchFamily="49" charset="-122"/>
              </a:rPr>
              <a:t>,</a:t>
            </a:r>
          </a:p>
          <a:p>
            <a:pPr marL="0" indent="0">
              <a:buNone/>
            </a:pPr>
            <a:r>
              <a:rPr lang="en-US" altLang="zh-CN" sz="22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		lim</a:t>
            </a:r>
            <a:r>
              <a:rPr lang="en-US" altLang="zh-CN" sz="2200" i="1" baseline="-25000" dirty="0">
                <a:effectLst/>
                <a:latin typeface="Times New Roman" pitchFamily="18" charset="0"/>
                <a:ea typeface="宋体" charset="-122"/>
              </a:rPr>
              <a:t>n</a:t>
            </a:r>
            <a:r>
              <a:rPr lang="en-US" altLang="zh-CN" sz="2200" baseline="-25000" dirty="0">
                <a:effectLst/>
                <a:latin typeface="Times New Roman" pitchFamily="18" charset="0"/>
                <a:ea typeface="宋体" charset="-122"/>
                <a:sym typeface="Symbol" pitchFamily="18" charset="2"/>
              </a:rPr>
              <a:t></a:t>
            </a:r>
            <a:r>
              <a:rPr lang="en-US" altLang="zh-CN" sz="2200" dirty="0">
                <a:effectLst/>
                <a:latin typeface="Times New Roman" pitchFamily="18" charset="0"/>
                <a:ea typeface="宋体" charset="-122"/>
                <a:sym typeface="Euclid Symbol" panose="05050102010706020507" pitchFamily="18" charset="2"/>
              </a:rPr>
              <a:t></a:t>
            </a:r>
            <a:r>
              <a:rPr lang="en-US" altLang="zh-CN" sz="2200" i="1" baseline="-25000" dirty="0" err="1">
                <a:effectLst/>
                <a:latin typeface="Times New Roman" pitchFamily="18" charset="0"/>
                <a:ea typeface="宋体" charset="-122"/>
                <a:sym typeface="Euclid Symbol" panose="05050102010706020507" pitchFamily="18" charset="2"/>
              </a:rPr>
              <a:t>j</a:t>
            </a:r>
            <a:r>
              <a:rPr lang="en-US" altLang="zh-CN" sz="2200" i="1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P</a:t>
            </a:r>
            <a:r>
              <a:rPr lang="en-US" altLang="zh-CN" sz="2200" i="1" baseline="-25000" dirty="0" err="1">
                <a:effectLst/>
                <a:latin typeface="Times New Roman" pitchFamily="18" charset="0"/>
                <a:ea typeface="宋体" charset="-122"/>
              </a:rPr>
              <a:t>jk</a:t>
            </a:r>
            <a:r>
              <a:rPr lang="en-US" altLang="zh-CN" sz="2200" i="1" baseline="-25000" dirty="0">
                <a:effectLst/>
                <a:latin typeface="Times New Roman" pitchFamily="18" charset="0"/>
                <a:ea typeface="宋体" charset="-122"/>
              </a:rPr>
              <a:t> </a:t>
            </a:r>
            <a:r>
              <a:rPr lang="en-US" altLang="zh-CN" sz="2200" i="1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P</a:t>
            </a:r>
            <a:r>
              <a:rPr lang="en-US" altLang="zh-CN" sz="2200" i="1" baseline="-25000" dirty="0" err="1">
                <a:effectLst/>
                <a:latin typeface="Times New Roman" pitchFamily="18" charset="0"/>
                <a:ea typeface="宋体" charset="-122"/>
              </a:rPr>
              <a:t>ij</a:t>
            </a:r>
            <a:r>
              <a:rPr lang="en-US" altLang="zh-CN" sz="2200" baseline="-250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;</a:t>
            </a:r>
            <a:r>
              <a:rPr lang="en-US" altLang="zh-CN" sz="2200" i="1" baseline="-250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n</a:t>
            </a:r>
            <a:r>
              <a:rPr lang="en-US" altLang="zh-CN" sz="2200" i="1" baseline="-250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2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=</a:t>
            </a:r>
            <a:r>
              <a:rPr lang="en-US" altLang="zh-CN" sz="2200" dirty="0">
                <a:effectLst/>
                <a:latin typeface="Times New Roman" pitchFamily="18" charset="0"/>
                <a:ea typeface="宋体" charset="-122"/>
                <a:sym typeface="Euclid Symbol" panose="05050102010706020507" pitchFamily="18" charset="2"/>
              </a:rPr>
              <a:t></a:t>
            </a:r>
            <a:r>
              <a:rPr lang="en-US" altLang="zh-CN" sz="2200" i="1" baseline="-25000" dirty="0" err="1">
                <a:effectLst/>
                <a:latin typeface="Times New Roman" pitchFamily="18" charset="0"/>
                <a:ea typeface="宋体" charset="-122"/>
                <a:sym typeface="Euclid Symbol" panose="05050102010706020507" pitchFamily="18" charset="2"/>
              </a:rPr>
              <a:t>j</a:t>
            </a:r>
            <a:r>
              <a:rPr lang="en-US" altLang="zh-CN" sz="2200" i="1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P</a:t>
            </a:r>
            <a:r>
              <a:rPr lang="en-US" altLang="zh-CN" sz="2200" i="1" baseline="-25000" dirty="0" err="1">
                <a:effectLst/>
                <a:latin typeface="Times New Roman" pitchFamily="18" charset="0"/>
                <a:ea typeface="宋体" charset="-122"/>
              </a:rPr>
              <a:t>jk</a:t>
            </a:r>
            <a:r>
              <a:rPr lang="en-US" altLang="zh-CN" sz="2200" i="1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</a:t>
            </a:r>
            <a:r>
              <a:rPr lang="en-US" altLang="zh-CN" sz="2200" i="1" baseline="-250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j</a:t>
            </a:r>
            <a:r>
              <a:rPr lang="en-US" altLang="zh-CN" sz="2200" i="1" baseline="-250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  </a:t>
            </a:r>
            <a:r>
              <a:rPr lang="en-US" altLang="zh-CN" sz="2200" i="1" dirty="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= </a:t>
            </a:r>
            <a:r>
              <a:rPr lang="en-US" altLang="zh-CN" sz="2200" i="1" baseline="-250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k</a:t>
            </a:r>
            <a:endParaRPr lang="en-US" altLang="zh-CN" sz="2200" i="1" dirty="0">
              <a:effectLst/>
              <a:latin typeface="Times New Roman" pitchFamily="18" charset="0"/>
              <a:ea typeface="宋体" charset="-122"/>
              <a:cs typeface="Times New Roman" pitchFamily="18" charset="0"/>
              <a:sym typeface="Symbol" pitchFamily="18" charset="2"/>
            </a:endParaRPr>
          </a:p>
          <a:p>
            <a:pPr marL="0" indent="0">
              <a:buNone/>
            </a:pPr>
            <a:r>
              <a:rPr lang="en-US" altLang="zh-CN" sz="2200" b="1" i="1" dirty="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      </a:t>
            </a:r>
            <a:r>
              <a:rPr lang="en-US" altLang="zh-CN" sz="2200" dirty="0">
                <a:effectLst/>
                <a:latin typeface="Comic Sans MS" panose="030F0702030302020204" pitchFamily="66" charset="0"/>
                <a:ea typeface="宋体" charset="-122"/>
                <a:cs typeface="Times New Roman" pitchFamily="18" charset="0"/>
                <a:sym typeface="Symbol" pitchFamily="18" charset="2"/>
              </a:rPr>
              <a:t>thus </a:t>
            </a:r>
            <a:r>
              <a:rPr lang="en-US" altLang="zh-CN" sz="2200" b="1" i="1" dirty="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  </a:t>
            </a:r>
            <a:r>
              <a:rPr lang="en-US" altLang="zh-CN" sz="2200" dirty="0">
                <a:effectLst/>
                <a:latin typeface="Comic Sans MS" panose="030F0702030302020204" pitchFamily="66" charset="0"/>
                <a:ea typeface="宋体" charset="-122"/>
                <a:cs typeface="Times New Roman" pitchFamily="18" charset="0"/>
                <a:sym typeface="Symbol" pitchFamily="18" charset="2"/>
              </a:rPr>
              <a:t>is a steady-state vector with</a:t>
            </a:r>
            <a:r>
              <a:rPr lang="en-US" altLang="zh-CN" sz="22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zh-CN" sz="2200" b="1" i="1" dirty="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 P </a:t>
            </a:r>
            <a:r>
              <a:rPr lang="en-US" altLang="zh-CN" sz="22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=</a:t>
            </a:r>
            <a:r>
              <a:rPr lang="en-US" altLang="zh-CN" sz="2200" b="1" i="1" dirty="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</a:t>
            </a:r>
            <a:r>
              <a:rPr lang="en-US" altLang="zh-CN" sz="22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 , </a:t>
            </a:r>
            <a:r>
              <a:rPr lang="en-US" altLang="zh-CN" sz="2200" b="1" i="1" dirty="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P </a:t>
            </a:r>
            <a:r>
              <a:rPr lang="en-US" altLang="zh-CN" sz="22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=</a:t>
            </a:r>
            <a:r>
              <a:rPr lang="en-US" altLang="zh-CN" sz="2200" b="1" i="1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e</a:t>
            </a:r>
            <a:r>
              <a:rPr lang="en-US" altLang="zh-CN" sz="2200" baseline="30000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T</a:t>
            </a:r>
            <a:r>
              <a:rPr lang="en-US" altLang="zh-CN" sz="2200" b="1" i="1" dirty="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</a:t>
            </a:r>
            <a:r>
              <a:rPr lang="en-US" altLang="zh-CN" sz="2200" dirty="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 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页脚占位符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/>
              <a:t>Information &amp; Telecommunication Engineering (0900203)  @ SDUWH</a:t>
            </a:r>
          </a:p>
        </p:txBody>
      </p:sp>
      <p:sp>
        <p:nvSpPr>
          <p:cNvPr id="10242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altLang="zh-CN" dirty="0">
                <a:effectLst/>
                <a:ea typeface="隶书" pitchFamily="49" charset="-122"/>
              </a:rPr>
              <a:t>Review of Ergodic Unichains</a:t>
            </a:r>
            <a:endParaRPr lang="zh-CN" altLang="en-US" dirty="0">
              <a:effectLst/>
              <a:ea typeface="隶书" pitchFamily="49" charset="-122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3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457200" y="685800"/>
                <a:ext cx="8154194" cy="4062413"/>
              </a:xfrm>
              <a:noFill/>
            </p:spPr>
            <p:txBody>
              <a:bodyPr/>
              <a:lstStyle/>
              <a:p>
                <a:r>
                  <a:rPr lang="en-US" altLang="zh-CN" sz="2200" dirty="0">
                    <a:effectLst/>
                    <a:latin typeface="Comic Sans MS" pitchFamily="66" charset="0"/>
                    <a:ea typeface="隶书" pitchFamily="49" charset="-122"/>
                  </a:rPr>
                  <a:t>Same result almost holds for ergodic unichains. The only difference is that the steady-state vector is positive for all ergodic states and </a:t>
                </a:r>
                <a:r>
                  <a:rPr lang="en-US" altLang="zh-CN" sz="22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200" dirty="0">
                    <a:effectLst/>
                    <a:latin typeface="Comic Sans MS" pitchFamily="66" charset="0"/>
                    <a:ea typeface="隶书" pitchFamily="49" charset="-122"/>
                  </a:rPr>
                  <a:t> for all transient states.</a:t>
                </a:r>
              </a:p>
              <a:p>
                <a:pPr marL="0" indent="0">
                  <a:buNone/>
                </a:pPr>
                <a:r>
                  <a:rPr lang="en-US" altLang="zh-CN" sz="2000" b="1" dirty="0">
                    <a:effectLst/>
                    <a:ea typeface="隶书" pitchFamily="49" charset="-122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effectLst/>
                        <a:latin typeface="Cambria Math" panose="02040503050406030204" pitchFamily="18" charset="0"/>
                        <a:ea typeface="隶书" pitchFamily="49" charset="-122"/>
                      </a:rPr>
                      <m:t>𝑷</m:t>
                    </m:r>
                    <m:r>
                      <a:rPr lang="en-US" altLang="zh-CN" sz="2000" b="0" i="1" smtClean="0">
                        <a:effectLst/>
                        <a:latin typeface="Cambria Math" panose="02040503050406030204" pitchFamily="18" charset="0"/>
                        <a:ea typeface="隶书" pitchFamily="49" charset="-122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000" b="0" i="1" smtClean="0">
                            <a:effectLst/>
                            <a:latin typeface="Cambria Math" panose="02040503050406030204" pitchFamily="18" charset="0"/>
                            <a:ea typeface="隶书" pitchFamily="49" charset="-12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sz="2000" i="1">
                                <a:effectLst/>
                                <a:latin typeface="Cambria Math" panose="02040503050406030204" pitchFamily="18" charset="0"/>
                                <a:ea typeface="隶书" pitchFamily="49" charset="-12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CN" sz="2000" b="1" i="1">
                                  <a:effectLst/>
                                  <a:latin typeface="Cambria Math" panose="02040503050406030204" pitchFamily="18" charset="0"/>
                                  <a:ea typeface="隶书" pitchFamily="49" charset="-122"/>
                                </a:rPr>
                                <m:t>𝑷</m:t>
                              </m:r>
                              <m:r>
                                <a:rPr lang="en-US" altLang="zh-CN" sz="2000" i="1" baseline="-25000" smtClean="0">
                                  <a:effectLst/>
                                  <a:latin typeface="Cambria Math" panose="02040503050406030204" pitchFamily="18" charset="0"/>
                                  <a:ea typeface="隶书" pitchFamily="49" charset="-122"/>
                                </a:rPr>
                                <m:t>𝑇</m:t>
                              </m:r>
                            </m:e>
                            <m:e>
                              <m:r>
                                <m:rPr>
                                  <m:brk m:alnAt="7"/>
                                </m:rPr>
                                <a:rPr lang="en-US" altLang="zh-CN" sz="2000" b="1" i="1">
                                  <a:effectLst/>
                                  <a:latin typeface="Cambria Math" panose="02040503050406030204" pitchFamily="18" charset="0"/>
                                  <a:ea typeface="隶书" pitchFamily="49" charset="-122"/>
                                </a:rPr>
                                <m:t>𝑷</m:t>
                              </m:r>
                              <m:r>
                                <a:rPr lang="en-US" altLang="zh-CN" sz="2000" i="1" baseline="-25000">
                                  <a:effectLst/>
                                  <a:latin typeface="Cambria Math" panose="02040503050406030204" pitchFamily="18" charset="0"/>
                                  <a:ea typeface="隶书" pitchFamily="49" charset="-122"/>
                                </a:rPr>
                                <m:t>𝑇</m:t>
                              </m:r>
                              <m:r>
                                <a:rPr lang="en-US" altLang="zh-CN" sz="2000" b="0" i="1" baseline="-25000" smtClean="0">
                                  <a:effectLst/>
                                  <a:latin typeface="Cambria Math" panose="02040503050406030204" pitchFamily="18" charset="0"/>
                                  <a:ea typeface="隶书" pitchFamily="49" charset="-122"/>
                                </a:rPr>
                                <m:t>𝑅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000" i="1">
                                  <a:effectLst/>
                                  <a:latin typeface="Cambria Math" panose="02040503050406030204" pitchFamily="18" charset="0"/>
                                  <a:ea typeface="隶书" pitchFamily="49" charset="-122"/>
                                </a:rPr>
                                <m:t>0</m:t>
                              </m:r>
                            </m:e>
                            <m:e>
                              <m:r>
                                <m:rPr>
                                  <m:brk m:alnAt="7"/>
                                </m:rPr>
                                <a:rPr lang="en-US" altLang="zh-CN" sz="2000" b="1" i="1">
                                  <a:effectLst/>
                                  <a:latin typeface="Cambria Math" panose="02040503050406030204" pitchFamily="18" charset="0"/>
                                  <a:ea typeface="隶书" pitchFamily="49" charset="-122"/>
                                </a:rPr>
                                <m:t>𝑷</m:t>
                              </m:r>
                              <m:r>
                                <a:rPr lang="en-US" altLang="zh-CN" sz="2000" b="0" i="1" baseline="-25000" smtClean="0">
                                  <a:effectLst/>
                                  <a:latin typeface="Cambria Math" panose="02040503050406030204" pitchFamily="18" charset="0"/>
                                  <a:ea typeface="隶书" pitchFamily="49" charset="-122"/>
                                </a:rPr>
                                <m:t>𝑅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CN" sz="2000" dirty="0">
                    <a:effectLst/>
                    <a:latin typeface="Comic Sans MS" pitchFamily="66" charset="0"/>
                    <a:ea typeface="隶书" pitchFamily="49" charset="-122"/>
                  </a:rPr>
                  <a:t>   where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altLang="zh-CN" sz="1800" b="1" i="1">
                        <a:effectLst/>
                        <a:latin typeface="Cambria Math" panose="02040503050406030204" pitchFamily="18" charset="0"/>
                        <a:ea typeface="隶书" pitchFamily="49" charset="-122"/>
                      </a:rPr>
                      <m:t>𝑷</m:t>
                    </m:r>
                    <m:r>
                      <a:rPr lang="en-US" altLang="zh-CN" sz="1800" i="1" baseline="-25000">
                        <a:effectLst/>
                        <a:latin typeface="Cambria Math" panose="02040503050406030204" pitchFamily="18" charset="0"/>
                        <a:ea typeface="隶书" pitchFamily="49" charset="-122"/>
                      </a:rPr>
                      <m:t>𝑇</m:t>
                    </m:r>
                    <m:r>
                      <a:rPr lang="en-US" altLang="zh-CN" sz="1800" i="1">
                        <a:effectLst/>
                        <a:latin typeface="Cambria Math" panose="02040503050406030204" pitchFamily="18" charset="0"/>
                        <a:ea typeface="隶书" pitchFamily="49" charset="-122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1800" i="1" smtClean="0">
                            <a:effectLst/>
                            <a:latin typeface="Cambria Math" panose="02040503050406030204" pitchFamily="18" charset="0"/>
                            <a:ea typeface="隶书" pitchFamily="49" charset="-12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sz="1800" i="1">
                                <a:effectLst/>
                                <a:latin typeface="Cambria Math" panose="02040503050406030204" pitchFamily="18" charset="0"/>
                                <a:ea typeface="隶书" pitchFamily="49" charset="-12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CN" sz="1800" i="1">
                                  <a:effectLst/>
                                  <a:latin typeface="Cambria Math" panose="02040503050406030204" pitchFamily="18" charset="0"/>
                                  <a:ea typeface="隶书" pitchFamily="49" charset="-122"/>
                                </a:rPr>
                                <m:t>𝑃</m:t>
                              </m:r>
                              <m:r>
                                <a:rPr lang="en-US" altLang="zh-CN" sz="1800" i="1" baseline="-25000">
                                  <a:effectLst/>
                                  <a:latin typeface="Cambria Math" panose="02040503050406030204" pitchFamily="18" charset="0"/>
                                  <a:ea typeface="隶书" pitchFamily="49" charset="-122"/>
                                </a:rPr>
                                <m:t>11</m:t>
                              </m:r>
                            </m:e>
                            <m:e>
                              <m:r>
                                <a:rPr lang="en-US" altLang="zh-CN" sz="180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r>
                                <m:rPr>
                                  <m:brk m:alnAt="7"/>
                                </m:rPr>
                                <a:rPr lang="en-US" altLang="zh-CN" sz="1800" i="1">
                                  <a:effectLst/>
                                  <a:latin typeface="Cambria Math" panose="02040503050406030204" pitchFamily="18" charset="0"/>
                                  <a:ea typeface="隶书" pitchFamily="49" charset="-122"/>
                                </a:rPr>
                                <m:t>𝑃</m:t>
                              </m:r>
                              <m:r>
                                <a:rPr lang="en-US" altLang="zh-CN" sz="1800" i="1" baseline="-25000">
                                  <a:effectLst/>
                                  <a:latin typeface="Cambria Math" panose="02040503050406030204" pitchFamily="18" charset="0"/>
                                  <a:ea typeface="隶书" pitchFamily="49" charset="-122"/>
                                </a:rPr>
                                <m:t>1</m:t>
                              </m:r>
                              <m:r>
                                <a:rPr lang="en-US" altLang="zh-CN" sz="1800" b="0" i="1" baseline="-25000" smtClean="0">
                                  <a:effectLst/>
                                  <a:latin typeface="Cambria Math" panose="02040503050406030204" pitchFamily="18" charset="0"/>
                                  <a:ea typeface="隶书" pitchFamily="49" charset="-122"/>
                                </a:rPr>
                                <m:t>𝑀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180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altLang="zh-CN" sz="180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altLang="zh-CN" sz="180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CN" sz="1800" i="1">
                                  <a:effectLst/>
                                  <a:latin typeface="Cambria Math" panose="02040503050406030204" pitchFamily="18" charset="0"/>
                                  <a:ea typeface="隶书" pitchFamily="49" charset="-122"/>
                                </a:rPr>
                                <m:t>𝑃</m:t>
                              </m:r>
                              <m:r>
                                <a:rPr lang="en-US" altLang="zh-CN" sz="1800" b="0" i="1" baseline="-25000" smtClean="0">
                                  <a:effectLst/>
                                  <a:latin typeface="Cambria Math" panose="02040503050406030204" pitchFamily="18" charset="0"/>
                                  <a:ea typeface="隶书" pitchFamily="49" charset="-122"/>
                                </a:rPr>
                                <m:t>𝑀</m:t>
                              </m:r>
                              <m:r>
                                <a:rPr lang="en-US" altLang="zh-CN" sz="1800" i="1" baseline="-25000">
                                  <a:effectLst/>
                                  <a:latin typeface="Cambria Math" panose="02040503050406030204" pitchFamily="18" charset="0"/>
                                  <a:ea typeface="隶书" pitchFamily="49" charset="-122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CN" sz="180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r>
                                <m:rPr>
                                  <m:brk m:alnAt="7"/>
                                </m:rPr>
                                <a:rPr lang="en-US" altLang="zh-CN" sz="1800" i="1">
                                  <a:effectLst/>
                                  <a:latin typeface="Cambria Math" panose="02040503050406030204" pitchFamily="18" charset="0"/>
                                  <a:ea typeface="隶书" pitchFamily="49" charset="-122"/>
                                </a:rPr>
                                <m:t>𝑃</m:t>
                              </m:r>
                              <m:r>
                                <a:rPr lang="en-US" altLang="zh-CN" sz="1800" b="0" i="1" baseline="-25000" smtClean="0">
                                  <a:effectLst/>
                                  <a:latin typeface="Cambria Math" panose="02040503050406030204" pitchFamily="18" charset="0"/>
                                  <a:ea typeface="隶书" pitchFamily="49" charset="-122"/>
                                </a:rPr>
                                <m:t>𝑀𝑀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zh-CN" sz="1800" dirty="0">
                  <a:effectLst/>
                  <a:latin typeface="Comic Sans MS" pitchFamily="66" charset="0"/>
                  <a:ea typeface="隶书" pitchFamily="49" charset="-122"/>
                </a:endParaRPr>
              </a:p>
              <a:p>
                <a:endParaRPr lang="en-US" altLang="zh-CN" sz="2000" dirty="0">
                  <a:effectLst/>
                  <a:latin typeface="Comic Sans MS" pitchFamily="66" charset="0"/>
                  <a:ea typeface="隶书" pitchFamily="49" charset="-122"/>
                </a:endParaRPr>
              </a:p>
              <a:p>
                <a:r>
                  <a:rPr lang="en-US" altLang="zh-CN" sz="2200" dirty="0">
                    <a:effectLst/>
                    <a:latin typeface="Comic Sans MS" pitchFamily="66" charset="0"/>
                    <a:ea typeface="隶书" pitchFamily="49" charset="-122"/>
                  </a:rPr>
                  <a:t>Each transient state eventually transits  (via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altLang="zh-CN" sz="2200" b="1" i="1">
                        <a:effectLst/>
                        <a:latin typeface="Cambria Math" panose="02040503050406030204" pitchFamily="18" charset="0"/>
                        <a:ea typeface="隶书" pitchFamily="49" charset="-122"/>
                      </a:rPr>
                      <m:t>𝑷</m:t>
                    </m:r>
                    <m:r>
                      <a:rPr lang="en-US" altLang="zh-CN" sz="2200" i="1" baseline="-25000">
                        <a:effectLst/>
                        <a:latin typeface="Cambria Math" panose="02040503050406030204" pitchFamily="18" charset="0"/>
                        <a:ea typeface="隶书" pitchFamily="49" charset="-122"/>
                      </a:rPr>
                      <m:t>𝑇𝑅</m:t>
                    </m:r>
                  </m:oMath>
                </a14:m>
                <a:r>
                  <a:rPr lang="en-US" altLang="zh-CN" sz="2200" dirty="0">
                    <a:effectLst/>
                    <a:latin typeface="Comic Sans MS" pitchFamily="66" charset="0"/>
                    <a:ea typeface="隶书" pitchFamily="49" charset="-122"/>
                  </a:rPr>
                  <a:t> ) to a recurrent state, and recurrent states lead to steady state as before.</a:t>
                </a:r>
              </a:p>
            </p:txBody>
          </p:sp>
        </mc:Choice>
        <mc:Fallback xmlns="">
          <p:sp>
            <p:nvSpPr>
              <p:cNvPr id="102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457200" y="685800"/>
                <a:ext cx="8154194" cy="4062413"/>
              </a:xfrm>
              <a:blipFill>
                <a:blip r:embed="rId2"/>
                <a:stretch>
                  <a:fillRect l="-224" t="-1201" r="-2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16669"/>
            <a:ext cx="8229600" cy="685800"/>
          </a:xfrm>
        </p:spPr>
        <p:txBody>
          <a:bodyPr/>
          <a:lstStyle/>
          <a:p>
            <a:r>
              <a:rPr lang="en-US" altLang="zh-CN" dirty="0">
                <a:effectLst/>
                <a:ea typeface="隶书" pitchFamily="49" charset="-122"/>
                <a:cs typeface="Arial" charset="0"/>
              </a:rPr>
              <a:t>Basic Linear Algebra Facts</a:t>
            </a:r>
            <a:endParaRPr lang="zh-CN" altLang="en-US" dirty="0">
              <a:ea typeface="隶书" pitchFamily="49" charset="-122"/>
              <a:cs typeface="Arial" charset="0"/>
            </a:endParaRPr>
          </a:p>
        </p:txBody>
      </p:sp>
      <p:sp>
        <p:nvSpPr>
          <p:cNvPr id="11266" name="页脚占位符 4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/>
              <a:t>Information &amp; Telecommunication Engineering (0900203)  @ SDUWH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0FF641-2E17-48AD-B4D1-7A5226400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85800"/>
            <a:ext cx="8307388" cy="38687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altLang="zh-CN" sz="1800" b="1" kern="0" dirty="0">
                <a:latin typeface="Comic Sans MS" pitchFamily="66" charset="0"/>
                <a:ea typeface="宋体" charset="-122"/>
              </a:rPr>
              <a:t>Def: C</a:t>
            </a:r>
            <a:r>
              <a:rPr lang="en-US" altLang="zh-CN" sz="1800" kern="0" dirty="0">
                <a:latin typeface="Comic Sans MS" pitchFamily="66" charset="0"/>
                <a:ea typeface="宋体" charset="-122"/>
              </a:rPr>
              <a:t>omplex number </a:t>
            </a:r>
            <a:r>
              <a:rPr lang="en-US" altLang="zh-CN" sz="1800" i="1" kern="0" dirty="0">
                <a:latin typeface="Symbol" panose="05050102010706020507" pitchFamily="18" charset="2"/>
                <a:ea typeface="宋体" charset="-122"/>
              </a:rPr>
              <a:t>l</a:t>
            </a:r>
            <a:r>
              <a:rPr lang="el-GR" altLang="zh-CN" sz="1800" kern="0" dirty="0">
                <a:latin typeface="Comic Sans MS" pitchFamily="66" charset="0"/>
                <a:ea typeface="宋体" charset="-122"/>
              </a:rPr>
              <a:t> </a:t>
            </a:r>
            <a:r>
              <a:rPr lang="en-US" altLang="zh-CN" sz="1800" kern="0" dirty="0">
                <a:latin typeface="Comic Sans MS" pitchFamily="66" charset="0"/>
                <a:ea typeface="宋体" charset="-122"/>
              </a:rPr>
              <a:t>is an eigenvalue of real square matrix </a:t>
            </a:r>
            <a:r>
              <a:rPr lang="en-US" altLang="zh-CN" sz="1800" b="1" i="1" kern="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A</a:t>
            </a:r>
            <a:r>
              <a:rPr lang="en-US" altLang="zh-CN" sz="1800" kern="0" dirty="0">
                <a:latin typeface="Comic Sans MS" pitchFamily="66" charset="0"/>
                <a:ea typeface="宋体" charset="-122"/>
              </a:rPr>
              <a:t>, and complex vector </a:t>
            </a:r>
            <a:r>
              <a:rPr lang="en-US" altLang="zh-CN" sz="1800" b="1" i="1" kern="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v</a:t>
            </a:r>
            <a:r>
              <a:rPr lang="en-US" altLang="zh-CN" sz="1800" kern="0" dirty="0">
                <a:latin typeface="Comic Sans MS" pitchFamily="66" charset="0"/>
                <a:ea typeface="宋体" charset="-122"/>
              </a:rPr>
              <a:t> </a:t>
            </a:r>
            <a:r>
              <a:rPr lang="en-US" altLang="zh-CN" sz="1800" kern="0" dirty="0">
                <a:latin typeface="Comic Sans MS" pitchFamily="66" charset="0"/>
                <a:ea typeface="宋体" charset="-122"/>
                <a:sym typeface="Euclid Symbol" panose="05050102010706020507" pitchFamily="18" charset="2"/>
              </a:rPr>
              <a:t> </a:t>
            </a:r>
            <a:r>
              <a:rPr lang="en-US" altLang="zh-CN" sz="1800" kern="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Euclid Symbol" panose="05050102010706020507" pitchFamily="18" charset="2"/>
              </a:rPr>
              <a:t>0</a:t>
            </a:r>
            <a:r>
              <a:rPr lang="en-US" altLang="zh-CN" sz="1800" kern="0" dirty="0">
                <a:latin typeface="Comic Sans MS" pitchFamily="66" charset="0"/>
                <a:ea typeface="宋体" charset="-122"/>
              </a:rPr>
              <a:t> is a right eigenvector of </a:t>
            </a:r>
            <a:r>
              <a:rPr lang="en-US" altLang="zh-CN" sz="1800" b="1" i="1" kern="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A</a:t>
            </a:r>
            <a:r>
              <a:rPr lang="en-US" altLang="zh-CN" sz="1800" kern="0" dirty="0">
                <a:latin typeface="Comic Sans MS" pitchFamily="66" charset="0"/>
                <a:ea typeface="宋体" charset="-122"/>
              </a:rPr>
              <a:t>, if </a:t>
            </a:r>
            <a:r>
              <a:rPr lang="el-GR" altLang="zh-CN" sz="1800" i="1" kern="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λ</a:t>
            </a:r>
            <a:r>
              <a:rPr lang="en-US" altLang="zh-CN" sz="1800" b="1" i="1" kern="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v</a:t>
            </a:r>
            <a:r>
              <a:rPr lang="en-US" altLang="zh-CN" sz="1800" kern="0" dirty="0">
                <a:latin typeface="Symbol" panose="05050102010706020507" pitchFamily="18" charset="2"/>
                <a:ea typeface="宋体" charset="-122"/>
                <a:cs typeface="Times New Roman" panose="02020603050405020304" pitchFamily="18" charset="0"/>
              </a:rPr>
              <a:t> =</a:t>
            </a:r>
            <a:r>
              <a:rPr lang="en-US" altLang="zh-CN" sz="1800" b="1" i="1" kern="0" dirty="0">
                <a:latin typeface="Symbol" panose="05050102010706020507" pitchFamily="18" charset="2"/>
                <a:ea typeface="宋体" charset="-122"/>
                <a:cs typeface="Times New Roman" panose="02020603050405020304" pitchFamily="18" charset="0"/>
              </a:rPr>
              <a:t>A</a:t>
            </a:r>
            <a:r>
              <a:rPr lang="en-US" altLang="zh-CN" sz="1800" b="1" i="1" kern="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v</a:t>
            </a:r>
            <a:r>
              <a:rPr lang="en-US" altLang="zh-CN" sz="1800" kern="0" dirty="0">
                <a:latin typeface="Comic Sans MS" pitchFamily="66" charset="0"/>
                <a:ea typeface="宋体" charset="-122"/>
              </a:rPr>
              <a:t>. </a:t>
            </a:r>
          </a:p>
          <a:p>
            <a:pPr lvl="1">
              <a:defRPr/>
            </a:pPr>
            <a:r>
              <a:rPr lang="en-US" altLang="zh-CN" sz="1800" kern="0" dirty="0">
                <a:latin typeface="Comic Sans MS" pitchFamily="66" charset="0"/>
                <a:ea typeface="宋体" charset="-122"/>
              </a:rPr>
              <a:t>For every stochastic transition matrix of a finite-state Markov chain, </a:t>
            </a:r>
            <a:r>
              <a:rPr lang="en-US" altLang="zh-CN" sz="1800" b="1" i="1" kern="0" dirty="0">
                <a:latin typeface="Comic Sans MS" pitchFamily="66" charset="0"/>
                <a:ea typeface="宋体" charset="-122"/>
              </a:rPr>
              <a:t>P</a:t>
            </a:r>
            <a:r>
              <a:rPr lang="en-US" altLang="zh-CN" sz="1800" kern="0" dirty="0">
                <a:latin typeface="Comic Sans MS" pitchFamily="66" charset="0"/>
                <a:ea typeface="宋体" charset="-122"/>
              </a:rPr>
              <a:t>, we have </a:t>
            </a:r>
            <a:r>
              <a:rPr lang="en-US" altLang="zh-CN" sz="1800" dirty="0">
                <a:effectLst/>
                <a:latin typeface="Times New Roman" pitchFamily="18" charset="0"/>
                <a:ea typeface="宋体" charset="-122"/>
                <a:sym typeface="Euclid Symbol" panose="05050102010706020507" pitchFamily="18" charset="2"/>
              </a:rPr>
              <a:t></a:t>
            </a:r>
            <a:r>
              <a:rPr lang="en-US" altLang="zh-CN" sz="1800" i="1" baseline="-25000" dirty="0" err="1">
                <a:effectLst/>
                <a:latin typeface="Times New Roman" pitchFamily="18" charset="0"/>
                <a:ea typeface="宋体" charset="-122"/>
                <a:sym typeface="Euclid Symbol" panose="05050102010706020507" pitchFamily="18" charset="2"/>
              </a:rPr>
              <a:t>j</a:t>
            </a:r>
            <a:r>
              <a:rPr lang="en-US" altLang="zh-CN" sz="1800" i="1" dirty="0" err="1"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P</a:t>
            </a:r>
            <a:r>
              <a:rPr lang="en-US" altLang="zh-CN" sz="1800" i="1" baseline="-25000" dirty="0" err="1">
                <a:effectLst/>
                <a:latin typeface="Times New Roman" pitchFamily="18" charset="0"/>
                <a:ea typeface="宋体" charset="-122"/>
              </a:rPr>
              <a:t>ij</a:t>
            </a:r>
            <a:r>
              <a:rPr lang="en-US" altLang="zh-CN" sz="1800" i="1" baseline="-25000" dirty="0">
                <a:effectLst/>
                <a:latin typeface="Times New Roman" pitchFamily="18" charset="0"/>
                <a:ea typeface="宋体" charset="-122"/>
              </a:rPr>
              <a:t> </a:t>
            </a:r>
            <a:r>
              <a:rPr lang="en-US" altLang="zh-CN" sz="1800" kern="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=1,</a:t>
            </a:r>
            <a:r>
              <a:rPr lang="en-US" altLang="zh-CN" sz="1800" kern="0" dirty="0">
                <a:latin typeface="Comic Sans MS" pitchFamily="66" charset="0"/>
                <a:ea typeface="宋体" charset="-122"/>
              </a:rPr>
              <a:t> thus </a:t>
            </a:r>
            <a:r>
              <a:rPr lang="en-US" altLang="zh-CN" sz="1800" b="1" i="1" kern="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Pe = e</a:t>
            </a:r>
            <a:r>
              <a:rPr lang="en-US" altLang="zh-CN" sz="1800" kern="0" dirty="0">
                <a:latin typeface="Comic Sans MS" pitchFamily="66" charset="0"/>
                <a:ea typeface="宋体" charset="-122"/>
              </a:rPr>
              <a:t> , ie. </a:t>
            </a:r>
            <a:r>
              <a:rPr lang="en-US" altLang="zh-CN" sz="1800" i="1" kern="0" dirty="0">
                <a:latin typeface="Symbol" panose="05050102010706020507" pitchFamily="18" charset="2"/>
                <a:ea typeface="宋体" charset="-122"/>
              </a:rPr>
              <a:t>l </a:t>
            </a:r>
            <a:r>
              <a:rPr lang="el-GR" altLang="zh-CN" sz="1800" kern="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=1</a:t>
            </a:r>
            <a:r>
              <a:rPr lang="el-GR" altLang="zh-CN" sz="1800" kern="0" dirty="0">
                <a:latin typeface="Comic Sans MS" pitchFamily="66" charset="0"/>
                <a:ea typeface="宋体" charset="-122"/>
              </a:rPr>
              <a:t> </a:t>
            </a:r>
            <a:r>
              <a:rPr lang="en-US" altLang="zh-CN" sz="1800" kern="0" dirty="0">
                <a:latin typeface="Comic Sans MS" pitchFamily="66" charset="0"/>
                <a:ea typeface="宋体" charset="-122"/>
              </a:rPr>
              <a:t>is an eigenvalue of an arbitrary stochastic matrix </a:t>
            </a:r>
            <a:r>
              <a:rPr lang="en-US" altLang="zh-CN" sz="1800" b="1" i="1" kern="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P</a:t>
            </a:r>
            <a:r>
              <a:rPr lang="en-US" altLang="zh-CN" sz="1800" kern="0" dirty="0">
                <a:latin typeface="Comic Sans MS" pitchFamily="66" charset="0"/>
                <a:ea typeface="宋体" charset="-122"/>
              </a:rPr>
              <a:t> with right eigenvector </a:t>
            </a:r>
            <a:r>
              <a:rPr lang="en-US" altLang="zh-CN" sz="1800" b="1" i="1" kern="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e</a:t>
            </a:r>
            <a:r>
              <a:rPr lang="en-US" altLang="zh-CN" sz="1800" kern="0" dirty="0">
                <a:latin typeface="Comic Sans MS" pitchFamily="66" charset="0"/>
                <a:ea typeface="宋体" charset="-122"/>
              </a:rPr>
              <a:t>.  An equivalent way is: </a:t>
            </a:r>
            <a:r>
              <a:rPr lang="en-US" altLang="zh-CN" sz="1800" kern="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(</a:t>
            </a:r>
            <a:r>
              <a:rPr lang="en-US" altLang="zh-CN" sz="1800" b="1" i="1" kern="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P</a:t>
            </a:r>
            <a:r>
              <a:rPr lang="en-US" altLang="zh-CN" sz="1800" kern="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−</a:t>
            </a:r>
            <a:r>
              <a:rPr lang="el-GR" altLang="zh-CN" sz="1800" i="1" kern="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λ</a:t>
            </a:r>
            <a:r>
              <a:rPr lang="en-US" altLang="zh-CN" sz="1800" b="1" i="1" kern="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I </a:t>
            </a:r>
            <a:r>
              <a:rPr lang="en-US" altLang="zh-CN" sz="1800" kern="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) </a:t>
            </a:r>
            <a:r>
              <a:rPr lang="en-US" altLang="zh-CN" sz="1800" b="1" i="1" kern="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v</a:t>
            </a:r>
            <a:r>
              <a:rPr lang="en-US" altLang="zh-CN" sz="1800" kern="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=0</a:t>
            </a:r>
            <a:r>
              <a:rPr lang="en-US" altLang="zh-CN" sz="1800" kern="0" dirty="0">
                <a:latin typeface="Comic Sans MS" pitchFamily="66" charset="0"/>
                <a:ea typeface="宋体" charset="-122"/>
              </a:rPr>
              <a:t> , where </a:t>
            </a:r>
            <a:r>
              <a:rPr lang="en-US" altLang="zh-CN" sz="1800" b="1" i="1" kern="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I</a:t>
            </a:r>
            <a:r>
              <a:rPr lang="en-US" altLang="zh-CN" sz="1800" kern="0" dirty="0">
                <a:latin typeface="Comic Sans MS" pitchFamily="66" charset="0"/>
                <a:ea typeface="宋体" charset="-122"/>
              </a:rPr>
              <a:t> is the identity matrix.</a:t>
            </a:r>
          </a:p>
          <a:p>
            <a:pPr lvl="1">
              <a:defRPr/>
            </a:pPr>
            <a:endParaRPr lang="en-US" altLang="zh-CN" sz="1800" kern="0" dirty="0">
              <a:latin typeface="Comic Sans MS" pitchFamily="66" charset="0"/>
              <a:ea typeface="宋体" charset="-122"/>
            </a:endParaRPr>
          </a:p>
          <a:p>
            <a:pPr>
              <a:defRPr/>
            </a:pPr>
            <a:r>
              <a:rPr lang="en-US" altLang="zh-CN" sz="1800" b="1" kern="0" dirty="0">
                <a:latin typeface="Comic Sans MS" pitchFamily="66" charset="0"/>
                <a:ea typeface="宋体" charset="-122"/>
              </a:rPr>
              <a:t>Def:</a:t>
            </a:r>
            <a:r>
              <a:rPr lang="en-US" altLang="zh-CN" sz="1800" kern="0" dirty="0">
                <a:latin typeface="Comic Sans MS" pitchFamily="66" charset="0"/>
                <a:ea typeface="宋体" charset="-122"/>
              </a:rPr>
              <a:t> Square matrix </a:t>
            </a:r>
            <a:r>
              <a:rPr lang="en-US" altLang="zh-CN" sz="1800" b="1" i="1" kern="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A</a:t>
            </a:r>
            <a:r>
              <a:rPr lang="en-US" altLang="zh-CN" sz="1800" kern="0" dirty="0">
                <a:latin typeface="Comic Sans MS" pitchFamily="66" charset="0"/>
                <a:ea typeface="宋体" charset="-122"/>
              </a:rPr>
              <a:t> is singular if there is a vector </a:t>
            </a:r>
            <a:r>
              <a:rPr lang="en-US" altLang="zh-CN" sz="1800" b="1" i="1" kern="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v</a:t>
            </a:r>
            <a:r>
              <a:rPr lang="en-US" altLang="zh-CN" sz="1800" kern="0" dirty="0">
                <a:latin typeface="Comic Sans MS" pitchFamily="66" charset="0"/>
                <a:ea typeface="宋体" charset="-122"/>
              </a:rPr>
              <a:t> </a:t>
            </a:r>
            <a:r>
              <a:rPr lang="en-US" altLang="zh-CN" sz="1800" kern="0" dirty="0">
                <a:latin typeface="Comic Sans MS" pitchFamily="66" charset="0"/>
                <a:ea typeface="宋体" charset="-122"/>
                <a:sym typeface="Euclid Symbol" panose="05050102010706020507" pitchFamily="18" charset="2"/>
              </a:rPr>
              <a:t> </a:t>
            </a:r>
            <a:r>
              <a:rPr lang="en-US" altLang="zh-CN" sz="1800" kern="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Euclid Symbol" panose="05050102010706020507" pitchFamily="18" charset="2"/>
              </a:rPr>
              <a:t>0</a:t>
            </a:r>
            <a:r>
              <a:rPr lang="en-US" altLang="zh-CN" sz="1800" kern="0" dirty="0">
                <a:latin typeface="Comic Sans MS" pitchFamily="66" charset="0"/>
                <a:ea typeface="宋体" charset="-122"/>
              </a:rPr>
              <a:t> that gives </a:t>
            </a:r>
            <a:r>
              <a:rPr lang="en-US" altLang="zh-CN" sz="1800" b="1" i="1" kern="0" dirty="0">
                <a:latin typeface="Symbol" panose="05050102010706020507" pitchFamily="18" charset="2"/>
                <a:ea typeface="宋体" charset="-122"/>
                <a:cs typeface="Times New Roman" panose="02020603050405020304" pitchFamily="18" charset="0"/>
              </a:rPr>
              <a:t>A</a:t>
            </a:r>
            <a:r>
              <a:rPr lang="en-US" altLang="zh-CN" sz="1800" b="1" i="1" kern="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v</a:t>
            </a:r>
            <a:r>
              <a:rPr lang="en-US" altLang="zh-CN" sz="1800" kern="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=0</a:t>
            </a:r>
            <a:r>
              <a:rPr lang="en-US" altLang="zh-CN" sz="1800" kern="0" dirty="0">
                <a:latin typeface="Comic Sans MS" pitchFamily="66" charset="0"/>
                <a:ea typeface="宋体" charset="-122"/>
              </a:rPr>
              <a:t>.Thus </a:t>
            </a:r>
            <a:r>
              <a:rPr lang="en-US" altLang="zh-CN" sz="1800" i="1" kern="0" dirty="0">
                <a:latin typeface="Symbol" panose="05050102010706020507" pitchFamily="18" charset="2"/>
                <a:ea typeface="宋体" charset="-122"/>
              </a:rPr>
              <a:t>l </a:t>
            </a:r>
            <a:r>
              <a:rPr lang="en-US" altLang="zh-CN" sz="1800" kern="0" dirty="0">
                <a:latin typeface="Comic Sans MS" pitchFamily="66" charset="0"/>
                <a:ea typeface="宋体" charset="-122"/>
              </a:rPr>
              <a:t>is an eigenvalue of </a:t>
            </a:r>
            <a:r>
              <a:rPr lang="en-US" altLang="zh-CN" sz="1800" b="1" i="1" kern="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P</a:t>
            </a:r>
            <a:r>
              <a:rPr lang="en-US" altLang="zh-CN" sz="1800" kern="0" dirty="0">
                <a:latin typeface="Comic Sans MS" pitchFamily="66" charset="0"/>
                <a:ea typeface="宋体" charset="-122"/>
              </a:rPr>
              <a:t> </a:t>
            </a:r>
            <a:r>
              <a:rPr lang="en-US" altLang="zh-CN" sz="1800" kern="0" dirty="0" err="1">
                <a:latin typeface="Comic Sans MS" pitchFamily="66" charset="0"/>
                <a:ea typeface="宋体" charset="-122"/>
              </a:rPr>
              <a:t>iff</a:t>
            </a:r>
            <a:r>
              <a:rPr lang="en-US" altLang="zh-CN" sz="1800" kern="0" dirty="0">
                <a:latin typeface="Comic Sans MS" pitchFamily="66" charset="0"/>
                <a:ea typeface="宋体" charset="-122"/>
              </a:rPr>
              <a:t> </a:t>
            </a:r>
            <a:r>
              <a:rPr lang="en-US" altLang="zh-CN" sz="1800" kern="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(</a:t>
            </a:r>
            <a:r>
              <a:rPr lang="en-US" altLang="zh-CN" sz="1800" b="1" i="1" kern="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P</a:t>
            </a:r>
            <a:r>
              <a:rPr lang="en-US" altLang="zh-CN" sz="1800" kern="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−</a:t>
            </a:r>
            <a:r>
              <a:rPr lang="el-GR" altLang="zh-CN" sz="1800" i="1" kern="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λ</a:t>
            </a:r>
            <a:r>
              <a:rPr lang="en-US" altLang="zh-CN" sz="1800" b="1" i="1" kern="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I </a:t>
            </a:r>
            <a:r>
              <a:rPr lang="en-US" altLang="zh-CN" sz="1800" kern="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)</a:t>
            </a:r>
            <a:r>
              <a:rPr lang="en-US" altLang="zh-CN" sz="1800" kern="0" dirty="0">
                <a:latin typeface="Comic Sans MS" pitchFamily="66" charset="0"/>
                <a:ea typeface="宋体" charset="-122"/>
              </a:rPr>
              <a:t> is singular for some </a:t>
            </a:r>
            <a:r>
              <a:rPr lang="en-US" altLang="zh-CN" sz="1800" kern="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en-US" altLang="zh-CN" sz="1800" b="1" i="1" kern="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v</a:t>
            </a:r>
            <a:r>
              <a:rPr lang="en-US" altLang="zh-CN" sz="1800" kern="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=0</a:t>
            </a:r>
            <a:r>
              <a:rPr lang="en-US" altLang="zh-CN" sz="1800" kern="0" dirty="0">
                <a:latin typeface="Comic Sans MS" pitchFamily="66" charset="0"/>
                <a:ea typeface="宋体" charset="-122"/>
              </a:rPr>
              <a:t>. </a:t>
            </a:r>
          </a:p>
          <a:p>
            <a:pPr lvl="1">
              <a:defRPr/>
            </a:pPr>
            <a:r>
              <a:rPr lang="en-US" altLang="zh-CN" sz="1800" kern="0" dirty="0">
                <a:latin typeface="Comic Sans MS" pitchFamily="66" charset="0"/>
                <a:ea typeface="宋体" charset="-122"/>
              </a:rPr>
              <a:t>Let </a:t>
            </a:r>
            <a:r>
              <a:rPr lang="en-US" altLang="zh-CN" sz="1800" b="1" i="1" kern="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a</a:t>
            </a:r>
            <a:r>
              <a:rPr lang="en-US" altLang="zh-CN" sz="1800" kern="0" baseline="-25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1</a:t>
            </a:r>
            <a:r>
              <a:rPr lang="en-US" altLang="zh-CN" sz="1800" kern="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,... ,</a:t>
            </a:r>
            <a:r>
              <a:rPr lang="en-US" altLang="zh-CN" sz="1800" b="1" i="1" kern="0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a</a:t>
            </a:r>
            <a:r>
              <a:rPr lang="en-US" altLang="zh-CN" sz="1800" i="1" kern="0" baseline="-25000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M</a:t>
            </a:r>
            <a:r>
              <a:rPr lang="en-US" altLang="zh-CN" sz="1800" kern="0" dirty="0">
                <a:latin typeface="Comic Sans MS" pitchFamily="66" charset="0"/>
                <a:ea typeface="宋体" charset="-122"/>
              </a:rPr>
              <a:t> be the columns of </a:t>
            </a:r>
            <a:r>
              <a:rPr lang="en-US" altLang="zh-CN" sz="1800" b="1" i="1" kern="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A</a:t>
            </a:r>
            <a:r>
              <a:rPr lang="en-US" altLang="zh-CN" sz="1800" kern="0" dirty="0">
                <a:latin typeface="Comic Sans MS" pitchFamily="66" charset="0"/>
                <a:ea typeface="宋体" charset="-122"/>
              </a:rPr>
              <a:t>. Then </a:t>
            </a:r>
            <a:r>
              <a:rPr lang="en-US" altLang="zh-CN" sz="1800" b="1" i="1" kern="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A </a:t>
            </a:r>
            <a:r>
              <a:rPr lang="en-US" altLang="zh-CN" sz="1800" kern="0" dirty="0">
                <a:latin typeface="Comic Sans MS" pitchFamily="66" charset="0"/>
                <a:ea typeface="宋体" charset="-122"/>
              </a:rPr>
              <a:t>is singular </a:t>
            </a:r>
            <a:r>
              <a:rPr lang="en-US" altLang="zh-CN" sz="1800" kern="0" dirty="0" err="1">
                <a:latin typeface="Comic Sans MS" pitchFamily="66" charset="0"/>
                <a:ea typeface="宋体" charset="-122"/>
              </a:rPr>
              <a:t>iff</a:t>
            </a:r>
            <a:r>
              <a:rPr lang="en-US" altLang="zh-CN" sz="1800" kern="0" dirty="0">
                <a:latin typeface="Comic Sans MS" pitchFamily="66" charset="0"/>
                <a:ea typeface="宋体" charset="-122"/>
              </a:rPr>
              <a:t> </a:t>
            </a:r>
            <a:r>
              <a:rPr lang="en-US" altLang="zh-CN" sz="1800" b="1" i="1" kern="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a</a:t>
            </a:r>
            <a:r>
              <a:rPr lang="en-US" altLang="zh-CN" sz="1800" kern="0" baseline="-25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1</a:t>
            </a:r>
            <a:r>
              <a:rPr lang="en-US" altLang="zh-CN" sz="1800" kern="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,... ,</a:t>
            </a:r>
            <a:r>
              <a:rPr lang="en-US" altLang="zh-CN" sz="1800" b="1" i="1" kern="0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a</a:t>
            </a:r>
            <a:r>
              <a:rPr lang="en-US" altLang="zh-CN" sz="1800" i="1" kern="0" baseline="-25000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M</a:t>
            </a:r>
            <a:r>
              <a:rPr lang="en-US" altLang="zh-CN" sz="1800" kern="0" dirty="0">
                <a:latin typeface="Comic Sans MS" pitchFamily="66" charset="0"/>
                <a:ea typeface="宋体" charset="-122"/>
              </a:rPr>
              <a:t> are linearly dependent. The square matrix </a:t>
            </a:r>
            <a:r>
              <a:rPr lang="en-US" altLang="zh-CN" sz="1800" b="1" i="1" kern="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A </a:t>
            </a:r>
            <a:r>
              <a:rPr lang="en-US" altLang="zh-CN" sz="1800" kern="0" dirty="0">
                <a:latin typeface="Comic Sans MS" pitchFamily="66" charset="0"/>
                <a:ea typeface="宋体" charset="-122"/>
              </a:rPr>
              <a:t>is singular </a:t>
            </a:r>
            <a:r>
              <a:rPr lang="en-US" altLang="zh-CN" sz="1800" kern="0" dirty="0" err="1">
                <a:latin typeface="Comic Sans MS" pitchFamily="66" charset="0"/>
                <a:ea typeface="宋体" charset="-122"/>
              </a:rPr>
              <a:t>iff</a:t>
            </a:r>
            <a:r>
              <a:rPr lang="en-US" altLang="zh-CN" sz="1800" kern="0" dirty="0">
                <a:latin typeface="Comic Sans MS" pitchFamily="66" charset="0"/>
                <a:ea typeface="宋体" charset="-122"/>
              </a:rPr>
              <a:t> its row vectors  are linearly dependent, or </a:t>
            </a:r>
            <a:r>
              <a:rPr lang="en-US" altLang="zh-CN" sz="1800" kern="0" dirty="0" err="1">
                <a:latin typeface="Comic Sans MS" pitchFamily="66" charset="0"/>
                <a:ea typeface="宋体" charset="-122"/>
              </a:rPr>
              <a:t>iff</a:t>
            </a:r>
            <a:r>
              <a:rPr lang="en-US" altLang="zh-CN" sz="1800" kern="0" dirty="0">
                <a:latin typeface="Comic Sans MS" pitchFamily="66" charset="0"/>
                <a:ea typeface="宋体" charset="-122"/>
              </a:rPr>
              <a:t> the determinant </a:t>
            </a:r>
            <a:r>
              <a:rPr lang="en-US" altLang="zh-CN" sz="1800" kern="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det</a:t>
            </a:r>
            <a:r>
              <a:rPr lang="en-US" altLang="zh-CN" sz="1800" b="1" i="1" kern="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A </a:t>
            </a:r>
            <a:r>
              <a:rPr lang="en-US" altLang="zh-CN" sz="1800" kern="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=0</a:t>
            </a:r>
            <a:r>
              <a:rPr lang="en-US" altLang="zh-CN" sz="1800" kern="0" dirty="0">
                <a:latin typeface="Comic Sans MS" pitchFamily="66" charset="0"/>
                <a:ea typeface="宋体" charset="-122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页脚占位符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 dirty="0"/>
              <a:t>Information &amp; Telecommunication Engineering (0900203)  @ SDUWH</a:t>
            </a:r>
          </a:p>
        </p:txBody>
      </p:sp>
      <p:sp>
        <p:nvSpPr>
          <p:cNvPr id="12291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altLang="zh-CN" dirty="0">
                <a:effectLst/>
                <a:ea typeface="隶书" pitchFamily="49" charset="-122"/>
                <a:cs typeface="Arial" charset="0"/>
              </a:rPr>
              <a:t>Basic Linear Algebra Facts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685799"/>
            <a:ext cx="8231188" cy="3945731"/>
          </a:xfrm>
        </p:spPr>
        <p:txBody>
          <a:bodyPr/>
          <a:lstStyle/>
          <a:p>
            <a:pPr>
              <a:defRPr/>
            </a:pPr>
            <a:r>
              <a:rPr lang="en-US" altLang="zh-CN" sz="2000" b="1" dirty="0">
                <a:latin typeface="Comic Sans MS" pitchFamily="66" charset="0"/>
                <a:ea typeface="宋体" charset="-122"/>
              </a:rPr>
              <a:t>Summary: </a:t>
            </a:r>
            <a:r>
              <a:rPr lang="en-US" altLang="zh-CN" sz="2000" i="1" dirty="0">
                <a:latin typeface="Symbol" panose="05050102010706020507" pitchFamily="18" charset="2"/>
                <a:ea typeface="宋体" charset="-122"/>
              </a:rPr>
              <a:t>l </a:t>
            </a:r>
            <a:r>
              <a:rPr lang="en-US" altLang="zh-CN" sz="2000" dirty="0">
                <a:latin typeface="Comic Sans MS" pitchFamily="66" charset="0"/>
                <a:ea typeface="宋体" charset="-122"/>
              </a:rPr>
              <a:t>is an eigenvalue of </a:t>
            </a:r>
            <a:r>
              <a:rPr lang="en-US" altLang="zh-CN" sz="2000" b="1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P</a:t>
            </a:r>
            <a:r>
              <a:rPr lang="en-US" altLang="zh-CN" sz="2000" dirty="0">
                <a:latin typeface="Comic Sans MS" pitchFamily="66" charset="0"/>
                <a:ea typeface="宋体" charset="-122"/>
              </a:rPr>
              <a:t> </a:t>
            </a:r>
          </a:p>
          <a:p>
            <a:pPr marL="0" indent="0">
              <a:buNone/>
              <a:defRPr/>
            </a:pPr>
            <a:r>
              <a:rPr lang="en-US" altLang="zh-CN" sz="2000" dirty="0">
                <a:latin typeface="Comic Sans MS" pitchFamily="66" charset="0"/>
                <a:ea typeface="宋体" charset="-122"/>
              </a:rPr>
              <a:t>	</a:t>
            </a:r>
            <a:r>
              <a:rPr lang="en-US" altLang="zh-CN" sz="2000" dirty="0" err="1">
                <a:latin typeface="Comic Sans MS" pitchFamily="66" charset="0"/>
                <a:ea typeface="宋体" charset="-122"/>
              </a:rPr>
              <a:t>iff</a:t>
            </a:r>
            <a:r>
              <a:rPr lang="en-US" altLang="zh-CN" sz="2000" dirty="0">
                <a:latin typeface="Comic Sans MS" pitchFamily="66" charset="0"/>
                <a:ea typeface="宋体" charset="-122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(</a:t>
            </a:r>
            <a:r>
              <a:rPr lang="en-US" altLang="zh-CN" sz="2000" b="1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P</a:t>
            </a:r>
            <a:r>
              <a:rPr lang="en-US" altLang="zh-CN" sz="2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−</a:t>
            </a:r>
            <a:r>
              <a:rPr lang="el-GR" altLang="zh-CN" sz="20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λ</a:t>
            </a:r>
            <a:r>
              <a:rPr lang="en-US" altLang="zh-CN" sz="2000" b="1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I </a:t>
            </a:r>
            <a:r>
              <a:rPr lang="en-US" altLang="zh-CN" sz="2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)</a:t>
            </a:r>
            <a:r>
              <a:rPr lang="en-US" altLang="zh-CN" sz="2000" dirty="0">
                <a:latin typeface="Comic Sans MS" pitchFamily="66" charset="0"/>
                <a:ea typeface="宋体" charset="-122"/>
              </a:rPr>
              <a:t> is singular, </a:t>
            </a:r>
          </a:p>
          <a:p>
            <a:pPr marL="0" indent="0">
              <a:buNone/>
              <a:defRPr/>
            </a:pPr>
            <a:r>
              <a:rPr lang="en-US" altLang="zh-CN" sz="2000" dirty="0">
                <a:latin typeface="Comic Sans MS" pitchFamily="66" charset="0"/>
                <a:ea typeface="宋体" charset="-122"/>
              </a:rPr>
              <a:t>	</a:t>
            </a:r>
            <a:r>
              <a:rPr lang="en-US" altLang="zh-CN" sz="2000" dirty="0" err="1">
                <a:latin typeface="Comic Sans MS" pitchFamily="66" charset="0"/>
                <a:ea typeface="宋体" charset="-122"/>
              </a:rPr>
              <a:t>iff</a:t>
            </a:r>
            <a:r>
              <a:rPr lang="en-US" altLang="zh-CN" sz="2000" dirty="0">
                <a:latin typeface="Comic Sans MS" pitchFamily="66" charset="0"/>
                <a:ea typeface="宋体" charset="-122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det</a:t>
            </a:r>
            <a:r>
              <a:rPr lang="en-US" altLang="zh-CN" sz="2000" dirty="0">
                <a:latin typeface="Comic Sans MS" pitchFamily="66" charset="0"/>
                <a:ea typeface="宋体" charset="-122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(</a:t>
            </a:r>
            <a:r>
              <a:rPr lang="en-US" altLang="zh-CN" sz="2000" b="1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P</a:t>
            </a:r>
            <a:r>
              <a:rPr lang="en-US" altLang="zh-CN" sz="2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−</a:t>
            </a:r>
            <a:r>
              <a:rPr lang="el-GR" altLang="zh-CN" sz="20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λ</a:t>
            </a:r>
            <a:r>
              <a:rPr lang="en-US" altLang="zh-CN" sz="2000" b="1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I </a:t>
            </a:r>
            <a:r>
              <a:rPr lang="en-US" altLang="zh-CN" sz="2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)=0</a:t>
            </a:r>
            <a:r>
              <a:rPr lang="en-US" altLang="zh-CN" sz="2000" dirty="0">
                <a:latin typeface="Comic Sans MS" pitchFamily="66" charset="0"/>
                <a:ea typeface="宋体" charset="-122"/>
              </a:rPr>
              <a:t>, </a:t>
            </a:r>
          </a:p>
          <a:p>
            <a:pPr marL="0" indent="0">
              <a:buNone/>
              <a:defRPr/>
            </a:pPr>
            <a:r>
              <a:rPr lang="en-US" altLang="zh-CN" sz="2000" dirty="0">
                <a:latin typeface="Comic Sans MS" pitchFamily="66" charset="0"/>
                <a:ea typeface="宋体" charset="-122"/>
              </a:rPr>
              <a:t>	</a:t>
            </a:r>
            <a:r>
              <a:rPr lang="en-US" altLang="zh-CN" sz="2000" dirty="0" err="1">
                <a:latin typeface="Comic Sans MS" pitchFamily="66" charset="0"/>
                <a:ea typeface="宋体" charset="-122"/>
              </a:rPr>
              <a:t>iff</a:t>
            </a:r>
            <a:r>
              <a:rPr lang="en-US" altLang="zh-CN" sz="2000" dirty="0">
                <a:latin typeface="Comic Sans MS" pitchFamily="66" charset="0"/>
                <a:ea typeface="宋体" charset="-122"/>
              </a:rPr>
              <a:t> </a:t>
            </a:r>
            <a:r>
              <a:rPr lang="en-US" altLang="zh-CN" sz="2000" b="1" i="1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Pv</a:t>
            </a:r>
            <a:r>
              <a:rPr lang="en-US" altLang="zh-CN" sz="2000" dirty="0">
                <a:latin typeface="Symbol" panose="05050102010706020507" pitchFamily="18" charset="2"/>
                <a:ea typeface="宋体" charset="-122"/>
                <a:cs typeface="Times New Roman" panose="02020603050405020304" pitchFamily="18" charset="0"/>
              </a:rPr>
              <a:t> =</a:t>
            </a:r>
            <a:r>
              <a:rPr lang="en-US" altLang="zh-CN" sz="2000" b="1" i="1" dirty="0">
                <a:latin typeface="Symbol" panose="05050102010706020507" pitchFamily="18" charset="2"/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el-GR" altLang="zh-CN" sz="20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λ</a:t>
            </a:r>
            <a:r>
              <a:rPr lang="en-US" altLang="zh-CN" sz="2000" b="1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v</a:t>
            </a:r>
            <a:r>
              <a:rPr lang="en-US" altLang="zh-CN" sz="2000" dirty="0">
                <a:latin typeface="Comic Sans MS" pitchFamily="66" charset="0"/>
                <a:ea typeface="宋体" charset="-122"/>
              </a:rPr>
              <a:t> for some </a:t>
            </a:r>
            <a:r>
              <a:rPr lang="en-US" altLang="zh-CN" sz="2000" b="1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v</a:t>
            </a:r>
            <a:r>
              <a:rPr lang="en-US" altLang="zh-CN" sz="2000" dirty="0">
                <a:latin typeface="Comic Sans MS" pitchFamily="66" charset="0"/>
                <a:ea typeface="宋体" charset="-122"/>
              </a:rPr>
              <a:t> </a:t>
            </a:r>
            <a:r>
              <a:rPr lang="en-US" altLang="zh-CN" sz="2000" dirty="0">
                <a:latin typeface="Comic Sans MS" pitchFamily="66" charset="0"/>
                <a:ea typeface="宋体" charset="-122"/>
                <a:sym typeface="Euclid Symbol" panose="05050102010706020507" pitchFamily="18" charset="2"/>
              </a:rPr>
              <a:t> </a:t>
            </a:r>
            <a:r>
              <a:rPr lang="en-US" altLang="zh-CN" sz="2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Euclid Symbol" panose="05050102010706020507" pitchFamily="18" charset="2"/>
              </a:rPr>
              <a:t>0.</a:t>
            </a:r>
          </a:p>
          <a:p>
            <a:pPr marL="0" indent="0">
              <a:buNone/>
              <a:defRPr/>
            </a:pPr>
            <a:endParaRPr lang="en-US" altLang="zh-CN" sz="1000" dirty="0">
              <a:latin typeface="Comic Sans MS" pitchFamily="66" charset="0"/>
              <a:ea typeface="宋体" charset="-122"/>
            </a:endParaRPr>
          </a:p>
          <a:p>
            <a:pPr>
              <a:defRPr/>
            </a:pPr>
            <a:r>
              <a:rPr lang="en-US" altLang="zh-CN" sz="2000" dirty="0">
                <a:latin typeface="Comic Sans MS" pitchFamily="66" charset="0"/>
              </a:rPr>
              <a:t>For any stochastic matrix </a:t>
            </a:r>
            <a:r>
              <a:rPr lang="en-US" altLang="zh-CN" sz="2000" b="1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P</a:t>
            </a:r>
            <a:r>
              <a:rPr lang="en-US" altLang="zh-CN" sz="2000" dirty="0">
                <a:latin typeface="Comic Sans MS" pitchFamily="66" charset="0"/>
              </a:rPr>
              <a:t>, if </a:t>
            </a:r>
            <a:r>
              <a:rPr lang="en-US" altLang="zh-CN" sz="2000" b="1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P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2000" dirty="0">
                <a:latin typeface="Comic Sans MS" pitchFamily="66" charset="0"/>
              </a:rPr>
              <a:t>, thus </a:t>
            </a:r>
            <a:r>
              <a:rPr lang="en-US" altLang="zh-CN" sz="2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(</a:t>
            </a:r>
            <a:r>
              <a:rPr lang="en-US" altLang="zh-CN" sz="2000" b="1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P</a:t>
            </a:r>
            <a:r>
              <a:rPr lang="en-US" altLang="zh-CN" sz="2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−</a:t>
            </a:r>
            <a:r>
              <a:rPr lang="el-GR" altLang="zh-CN" sz="20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λ</a:t>
            </a:r>
            <a:r>
              <a:rPr lang="en-US" altLang="zh-CN" sz="2000" b="1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I </a:t>
            </a:r>
            <a:r>
              <a:rPr lang="en-US" altLang="zh-CN" sz="2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)</a:t>
            </a:r>
            <a:r>
              <a:rPr lang="en-US" altLang="zh-CN" sz="2000" dirty="0">
                <a:latin typeface="Comic Sans MS" pitchFamily="66" charset="0"/>
                <a:ea typeface="宋体" charset="-122"/>
              </a:rPr>
              <a:t> is singular</a:t>
            </a:r>
            <a:r>
              <a:rPr lang="en-US" altLang="zh-CN" sz="2000" dirty="0">
                <a:latin typeface="Comic Sans MS" pitchFamily="66" charset="0"/>
              </a:rPr>
              <a:t> and there is a row </a:t>
            </a:r>
            <a:r>
              <a:rPr lang="en-US" altLang="zh-CN" sz="2000" dirty="0">
                <a:latin typeface="Comic Sans MS" pitchFamily="66" charset="0"/>
                <a:ea typeface="宋体" charset="-122"/>
              </a:rPr>
              <a:t>vector </a:t>
            </a:r>
            <a:r>
              <a:rPr lang="en-US" altLang="zh-CN" sz="2000" b="1" i="1" dirty="0">
                <a:latin typeface="Symbol" panose="05050102010706020507" pitchFamily="18" charset="2"/>
                <a:ea typeface="宋体" charset="-122"/>
                <a:cs typeface="Times New Roman" panose="02020603050405020304" pitchFamily="18" charset="0"/>
              </a:rPr>
              <a:t>p</a:t>
            </a:r>
            <a:r>
              <a:rPr lang="en-US" altLang="zh-CN" sz="2000" dirty="0">
                <a:latin typeface="Comic Sans MS" pitchFamily="66" charset="0"/>
                <a:ea typeface="宋体" charset="-122"/>
              </a:rPr>
              <a:t> </a:t>
            </a:r>
            <a:r>
              <a:rPr lang="en-US" altLang="zh-CN" sz="2000" dirty="0">
                <a:latin typeface="Comic Sans MS" pitchFamily="66" charset="0"/>
                <a:ea typeface="宋体" charset="-122"/>
                <a:sym typeface="Euclid Symbol" panose="05050102010706020507" pitchFamily="18" charset="2"/>
              </a:rPr>
              <a:t> </a:t>
            </a:r>
            <a:r>
              <a:rPr lang="en-US" altLang="zh-CN" sz="2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Euclid Symbol" panose="05050102010706020507" pitchFamily="18" charset="2"/>
              </a:rPr>
              <a:t>0</a:t>
            </a:r>
            <a:r>
              <a:rPr lang="en-US" altLang="zh-CN" sz="2000" dirty="0">
                <a:latin typeface="Comic Sans MS" pitchFamily="66" charset="0"/>
                <a:ea typeface="宋体" charset="-122"/>
              </a:rPr>
              <a:t> </a:t>
            </a:r>
            <a:r>
              <a:rPr lang="en-US" altLang="zh-CN" sz="2000" dirty="0">
                <a:latin typeface="Comic Sans MS" pitchFamily="66" charset="0"/>
              </a:rPr>
              <a:t> such that </a:t>
            </a:r>
            <a:r>
              <a:rPr lang="en-US" altLang="zh-CN" sz="2000" b="1" i="1" dirty="0">
                <a:latin typeface="Symbol" panose="05050102010706020507" pitchFamily="18" charset="2"/>
                <a:ea typeface="宋体" charset="-122"/>
                <a:cs typeface="Times New Roman" panose="02020603050405020304" pitchFamily="18" charset="0"/>
              </a:rPr>
              <a:t>p </a:t>
            </a:r>
            <a:r>
              <a:rPr lang="en-US" altLang="zh-CN" sz="2000" b="1" i="1" dirty="0" err="1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P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zh-CN" sz="2000" b="1" i="1" dirty="0">
                <a:latin typeface="Symbol" panose="05050102010706020507" pitchFamily="18" charset="2"/>
                <a:ea typeface="宋体" charset="-122"/>
                <a:cs typeface="Times New Roman" panose="02020603050405020304" pitchFamily="18" charset="0"/>
              </a:rPr>
              <a:t>p </a:t>
            </a:r>
            <a:r>
              <a:rPr lang="en-US" altLang="zh-CN" sz="2000" dirty="0">
                <a:latin typeface="Comic Sans MS" pitchFamily="66" charset="0"/>
              </a:rPr>
              <a:t>. </a:t>
            </a:r>
          </a:p>
          <a:p>
            <a:pPr>
              <a:defRPr/>
            </a:pPr>
            <a:endParaRPr lang="en-US" altLang="zh-CN" sz="1000" dirty="0">
              <a:latin typeface="Comic Sans MS" pitchFamily="66" charset="0"/>
            </a:endParaRPr>
          </a:p>
          <a:p>
            <a:pPr>
              <a:defRPr/>
            </a:pPr>
            <a:r>
              <a:rPr lang="en-US" altLang="zh-CN" sz="2000" dirty="0">
                <a:latin typeface="Comic Sans MS" pitchFamily="66" charset="0"/>
              </a:rPr>
              <a:t>We have already seen such a probability vector </a:t>
            </a:r>
            <a:r>
              <a:rPr lang="en-US" altLang="zh-CN" sz="2000" b="1" i="1" dirty="0">
                <a:latin typeface="Symbol" panose="05050102010706020507" pitchFamily="18" charset="2"/>
                <a:ea typeface="宋体" charset="-122"/>
                <a:cs typeface="Times New Roman" panose="02020603050405020304" pitchFamily="18" charset="0"/>
              </a:rPr>
              <a:t>p</a:t>
            </a:r>
            <a:r>
              <a:rPr lang="en-US" altLang="zh-CN" sz="2000" dirty="0">
                <a:latin typeface="Comic Sans MS" pitchFamily="66" charset="0"/>
              </a:rPr>
              <a:t> (steady-state vector) if </a:t>
            </a:r>
            <a:r>
              <a:rPr lang="en-US" altLang="zh-CN" sz="2000" b="1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P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Comic Sans MS" pitchFamily="66" charset="0"/>
              </a:rPr>
              <a:t> is the matrix of an ergodic unichain. </a:t>
            </a:r>
            <a:r>
              <a:rPr lang="en-US" altLang="zh-CN" sz="2000" dirty="0">
                <a:solidFill>
                  <a:srgbClr val="FFFF00"/>
                </a:solidFill>
                <a:latin typeface="Comic Sans MS" pitchFamily="66" charset="0"/>
              </a:rPr>
              <a:t>There is a steady-state vector </a:t>
            </a:r>
            <a:r>
              <a:rPr lang="en-US" altLang="zh-CN" sz="2000" b="1" i="1" dirty="0">
                <a:solidFill>
                  <a:srgbClr val="FFFF00"/>
                </a:solidFill>
                <a:latin typeface="Symbol" panose="05050102010706020507" pitchFamily="18" charset="2"/>
                <a:ea typeface="宋体" charset="-122"/>
                <a:cs typeface="Times New Roman" panose="02020603050405020304" pitchFamily="18" charset="0"/>
              </a:rPr>
              <a:t>p </a:t>
            </a:r>
            <a:r>
              <a:rPr lang="en-US" altLang="zh-CN" sz="2000" dirty="0">
                <a:solidFill>
                  <a:srgbClr val="FFFF00"/>
                </a:solidFill>
                <a:latin typeface="Comic Sans MS" pitchFamily="66" charset="0"/>
              </a:rPr>
              <a:t> for all Markov chains</a:t>
            </a:r>
            <a:r>
              <a:rPr lang="en-US" altLang="zh-CN" sz="2000" dirty="0"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页脚占位符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/>
              <a:t>Information &amp; Telecommunication Engineering (0900203)  @ SDUWH</a:t>
            </a:r>
          </a:p>
        </p:txBody>
      </p:sp>
      <p:sp>
        <p:nvSpPr>
          <p:cNvPr id="13314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altLang="zh-CN" dirty="0">
                <a:effectLst/>
                <a:ea typeface="隶书" pitchFamily="49" charset="-122"/>
                <a:cs typeface="Arial" charset="0"/>
              </a:rPr>
              <a:t>Basic Linear Algebra Facts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2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457200" y="685800"/>
                <a:ext cx="8307388" cy="3868738"/>
              </a:xfrm>
            </p:spPr>
            <p:txBody>
              <a:bodyPr/>
              <a:lstStyle/>
              <a:p>
                <a:pPr>
                  <a:defRPr/>
                </a:pPr>
                <a:r>
                  <a:rPr lang="en-US" altLang="zh-CN" sz="2000" dirty="0">
                    <a:latin typeface="Comic Sans MS" pitchFamily="66" charset="0"/>
                    <a:ea typeface="宋体" charset="-122"/>
                  </a:rPr>
                  <a:t>The determinant of an </a:t>
                </a:r>
                <a:r>
                  <a:rPr lang="en-US" altLang="zh-CN" sz="2000" i="1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000" dirty="0">
                    <a:latin typeface="Comic Sans MS" pitchFamily="66" charset="0"/>
                    <a:ea typeface="宋体" charset="-122"/>
                  </a:rPr>
                  <a:t> by </a:t>
                </a:r>
                <a:r>
                  <a:rPr lang="en-US" altLang="zh-CN" sz="2000" i="1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M </a:t>
                </a:r>
                <a:r>
                  <a:rPr lang="en-US" altLang="zh-CN" sz="2000" dirty="0">
                    <a:latin typeface="Comic Sans MS" pitchFamily="66" charset="0"/>
                    <a:ea typeface="宋体" charset="-122"/>
                  </a:rPr>
                  <a:t> matrix can be determined as</a:t>
                </a:r>
              </a:p>
              <a:p>
                <a:pPr marL="0" indent="0">
                  <a:buNone/>
                  <a:defRPr/>
                </a:pPr>
                <a:r>
                  <a:rPr lang="en-US" altLang="zh-CN" sz="2000" dirty="0">
                    <a:latin typeface="Comic Sans MS" pitchFamily="66" charset="0"/>
                    <a:ea typeface="宋体" charset="-122"/>
                  </a:rPr>
                  <a:t>  	</a:t>
                </a:r>
                <a:r>
                  <a:rPr lang="en-US" altLang="zh-CN" sz="2000" dirty="0" err="1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det</a:t>
                </a:r>
                <a:r>
                  <a:rPr lang="en-US" altLang="zh-CN" sz="2000" b="1" i="1" dirty="0" err="1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 = 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Euclid Symbol" panose="05050102010706020507" pitchFamily="18" charset="2"/>
                  </a:rPr>
                  <a:t></a:t>
                </a:r>
                <a:r>
                  <a:rPr lang="en-US" altLang="zh-CN" sz="2000" i="1" baseline="-25000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Euclid Symbol" panose="05050102010706020507" pitchFamily="18" charset="2"/>
                  </a:rPr>
                  <a:t>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(±)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limLoc m:val="subSup"/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CN" sz="2000" b="0" i="1" smtClean="0"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𝑀</m:t>
                        </m:r>
                      </m:sup>
                      <m:e>
                        <m:r>
                          <m:rPr>
                            <m:nor/>
                          </m:rPr>
                          <a:rPr lang="en-US" altLang="zh-CN" sz="2000" i="1" dirty="0">
                            <a:latin typeface="Times New Roman" panose="020206030504050203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altLang="zh-CN" sz="2000" i="1" baseline="-25000" dirty="0">
                            <a:latin typeface="Times New Roman" panose="020206030504050203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altLang="zh-CN" sz="2000" i="1" baseline="-25000" dirty="0">
                            <a:latin typeface="Times New Roman" panose="020206030504050203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altLang="zh-CN" sz="2000" i="1" baseline="-25000" dirty="0">
                            <a:latin typeface="Times New Roman" panose="020206030504050203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μ</m:t>
                        </m:r>
                        <m:r>
                          <m:rPr>
                            <m:nor/>
                          </m:rPr>
                          <a:rPr lang="en-US" altLang="zh-CN" sz="2000" baseline="-25000" dirty="0">
                            <a:latin typeface="Times New Roman" panose="020206030504050203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altLang="zh-CN" sz="2000" i="1" baseline="-25000" dirty="0">
                            <a:latin typeface="Times New Roman" panose="020206030504050203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altLang="zh-CN" sz="2000" baseline="-25000" dirty="0">
                            <a:latin typeface="Times New Roman" panose="020206030504050203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altLang="zh-CN" sz="2000" dirty="0">
                  <a:latin typeface="Times New Roman" panose="02020603050405020304" pitchFamily="18" charset="0"/>
                  <a:ea typeface="宋体" charset="-122"/>
                  <a:cs typeface="Times New Roman" panose="02020603050405020304" pitchFamily="18" charset="0"/>
                </a:endParaRPr>
              </a:p>
              <a:p>
                <a:pPr>
                  <a:defRPr/>
                </a:pPr>
                <a:r>
                  <a:rPr lang="en-US" altLang="zh-CN" sz="2000" dirty="0">
                    <a:latin typeface="Comic Sans MS" pitchFamily="66" charset="0"/>
                    <a:ea typeface="宋体" charset="-122"/>
                  </a:rPr>
                  <a:t>where the sum is over all permutations </a:t>
                </a:r>
                <a:r>
                  <a:rPr lang="en-US" altLang="zh-CN" sz="2000" i="1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μ</a:t>
                </a:r>
                <a:r>
                  <a:rPr lang="en-US" altLang="zh-CN" sz="2000" dirty="0">
                    <a:latin typeface="Comic Sans MS" pitchFamily="66" charset="0"/>
                    <a:ea typeface="宋体" charset="-122"/>
                  </a:rPr>
                  <a:t> of the integers 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1,... ,</a:t>
                </a:r>
                <a:r>
                  <a:rPr lang="en-US" altLang="zh-CN" sz="2000" i="1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. </a:t>
                </a:r>
                <a:r>
                  <a:rPr lang="en-US" altLang="zh-CN" sz="2000" dirty="0">
                    <a:latin typeface="Comic Sans MS" pitchFamily="66" charset="0"/>
                    <a:ea typeface="宋体" charset="-122"/>
                  </a:rPr>
                  <a:t>Plus is used for each even permutation and minus for each odd. </a:t>
                </a:r>
              </a:p>
              <a:p>
                <a:pPr>
                  <a:defRPr/>
                </a:pPr>
                <a:r>
                  <a:rPr lang="en-US" altLang="zh-CN" sz="2000" dirty="0">
                    <a:latin typeface="Comic Sans MS" pitchFamily="66" charset="0"/>
                    <a:ea typeface="宋体" charset="-122"/>
                  </a:rPr>
                  <a:t>The key point of this formula is that 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det</a:t>
                </a:r>
                <a:r>
                  <a:rPr lang="en-US" altLang="zh-CN" sz="2000" dirty="0">
                    <a:latin typeface="Comic Sans MS" pitchFamily="66" charset="0"/>
                    <a:ea typeface="宋体" charset="-122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000" b="1" i="1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 −</a:t>
                </a:r>
                <a:r>
                  <a:rPr lang="el-GR" altLang="zh-CN" sz="2000" i="1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000" b="1" i="1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I 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000" dirty="0">
                    <a:latin typeface="Comic Sans MS" pitchFamily="66" charset="0"/>
                    <a:ea typeface="宋体" charset="-122"/>
                  </a:rPr>
                  <a:t> must be a polynomial in </a:t>
                </a:r>
                <a:r>
                  <a:rPr lang="el-GR" altLang="zh-CN" sz="2000" i="1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000" dirty="0">
                    <a:latin typeface="Comic Sans MS" pitchFamily="66" charset="0"/>
                    <a:ea typeface="宋体" charset="-122"/>
                  </a:rPr>
                  <a:t> of degree </a:t>
                </a:r>
                <a:r>
                  <a:rPr lang="en-US" altLang="zh-CN" sz="2000" i="1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000" dirty="0">
                    <a:latin typeface="Comic Sans MS" pitchFamily="66" charset="0"/>
                    <a:ea typeface="宋体" charset="-122"/>
                  </a:rPr>
                  <a:t>. </a:t>
                </a:r>
              </a:p>
              <a:p>
                <a:pPr>
                  <a:defRPr/>
                </a:pPr>
                <a:r>
                  <a:rPr lang="en-US" altLang="zh-CN" sz="2000" dirty="0">
                    <a:latin typeface="Comic Sans MS" pitchFamily="66" charset="0"/>
                    <a:ea typeface="宋体" charset="-122"/>
                  </a:rPr>
                  <a:t>There are </a:t>
                </a:r>
                <a:r>
                  <a:rPr lang="en-US" altLang="zh-CN" sz="2000" i="1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000" dirty="0">
                    <a:latin typeface="Comic Sans MS" pitchFamily="66" charset="0"/>
                    <a:ea typeface="宋体" charset="-122"/>
                  </a:rPr>
                  <a:t> roots of the equation 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000" b="1" i="1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 −</a:t>
                </a:r>
                <a:r>
                  <a:rPr lang="el-GR" altLang="zh-CN" sz="2000" i="1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000" b="1" i="1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I 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)=0</a:t>
                </a:r>
                <a:r>
                  <a:rPr lang="en-US" altLang="zh-CN" sz="2000" dirty="0">
                    <a:latin typeface="Comic Sans MS" pitchFamily="66" charset="0"/>
                    <a:ea typeface="宋体" charset="-122"/>
                  </a:rPr>
                  <a:t>, and consequently </a:t>
                </a:r>
                <a:r>
                  <a:rPr lang="en-US" altLang="zh-CN" sz="2000" i="1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000" dirty="0">
                    <a:latin typeface="Comic Sans MS" pitchFamily="66" charset="0"/>
                    <a:ea typeface="宋体" charset="-122"/>
                  </a:rPr>
                  <a:t> eigenvalues of </a:t>
                </a:r>
                <a:r>
                  <a:rPr lang="en-US" altLang="zh-CN" sz="2000" b="1" i="1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000" dirty="0">
                    <a:latin typeface="Comic Sans MS" pitchFamily="66" charset="0"/>
                    <a:ea typeface="宋体" charset="-122"/>
                  </a:rPr>
                  <a:t>. </a:t>
                </a:r>
              </a:p>
              <a:p>
                <a:pPr>
                  <a:defRPr/>
                </a:pPr>
                <a:r>
                  <a:rPr lang="en-US" altLang="zh-CN" sz="2000" dirty="0">
                    <a:latin typeface="Comic Sans MS" pitchFamily="66" charset="0"/>
                    <a:ea typeface="宋体" charset="-122"/>
                  </a:rPr>
                  <a:t>Some of these </a:t>
                </a:r>
                <a:r>
                  <a:rPr lang="en-US" altLang="zh-CN" sz="2000" i="1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M </a:t>
                </a:r>
                <a:r>
                  <a:rPr lang="en-US" altLang="zh-CN" sz="2000" dirty="0">
                    <a:latin typeface="Comic Sans MS" pitchFamily="66" charset="0"/>
                    <a:ea typeface="宋体" charset="-122"/>
                  </a:rPr>
                  <a:t>eigenvalues might be the same, and if </a:t>
                </a:r>
                <a:r>
                  <a:rPr lang="en-US" altLang="zh-CN" sz="2000" i="1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k </a:t>
                </a:r>
                <a:r>
                  <a:rPr lang="en-US" altLang="zh-CN" sz="2000" dirty="0">
                    <a:latin typeface="Comic Sans MS" pitchFamily="66" charset="0"/>
                    <a:ea typeface="宋体" charset="-122"/>
                  </a:rPr>
                  <a:t>of these roots are equal to </a:t>
                </a:r>
                <a:r>
                  <a:rPr lang="el-GR" altLang="zh-CN" sz="2000" i="1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000" dirty="0">
                    <a:latin typeface="Comic Sans MS" pitchFamily="66" charset="0"/>
                    <a:ea typeface="宋体" charset="-122"/>
                  </a:rPr>
                  <a:t>, the eigenvalue </a:t>
                </a:r>
                <a:r>
                  <a:rPr lang="el-GR" altLang="zh-CN" sz="2000" i="1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λ </a:t>
                </a:r>
                <a:r>
                  <a:rPr lang="en-US" altLang="zh-CN" sz="2000" dirty="0">
                    <a:latin typeface="Comic Sans MS" pitchFamily="66" charset="0"/>
                    <a:ea typeface="宋体" charset="-122"/>
                  </a:rPr>
                  <a:t> is said to have algebraic multiplicity </a:t>
                </a:r>
                <a:r>
                  <a:rPr lang="en-US" altLang="zh-CN" sz="2000" i="1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000" dirty="0">
                    <a:latin typeface="Comic Sans MS" pitchFamily="66" charset="0"/>
                    <a:ea typeface="宋体" charset="-122"/>
                  </a:rPr>
                  <a:t>.</a:t>
                </a:r>
              </a:p>
            </p:txBody>
          </p:sp>
        </mc:Choice>
        <mc:Fallback xmlns="">
          <p:sp>
            <p:nvSpPr>
              <p:cNvPr id="2253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457200" y="685800"/>
                <a:ext cx="8307388" cy="3868738"/>
              </a:xfrm>
              <a:blipFill>
                <a:blip r:embed="rId2"/>
                <a:stretch>
                  <a:fillRect l="-147" t="-3312" r="-1834" b="-9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页脚占位符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>
                <a:solidFill>
                  <a:srgbClr val="FFFFCC"/>
                </a:solidFill>
              </a:rPr>
              <a:t>Information &amp; Telecommunication Engineering (0900203)  @ SDUWH</a:t>
            </a:r>
          </a:p>
        </p:txBody>
      </p:sp>
      <p:sp>
        <p:nvSpPr>
          <p:cNvPr id="17410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altLang="zh-CN" dirty="0">
                <a:effectLst/>
                <a:ea typeface="隶书" pitchFamily="49" charset="-122"/>
              </a:rPr>
              <a:t>Markov Chain of 2 states</a:t>
            </a:r>
            <a:endParaRPr lang="zh-CN" altLang="en-US" dirty="0">
              <a:effectLst/>
              <a:ea typeface="隶书" pitchFamily="49" charset="-122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457200" lvl="1" indent="0">
              <a:buNone/>
              <a:defRPr/>
            </a:pPr>
            <a:r>
              <a:rPr lang="en-US" altLang="zh-CN" sz="20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	</a:t>
            </a:r>
            <a:r>
              <a:rPr lang="el-GR" altLang="zh-CN" sz="20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π</a:t>
            </a:r>
            <a:r>
              <a:rPr lang="en-US" altLang="zh-CN" sz="2000" baseline="-25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(1)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P</a:t>
            </a:r>
            <a:r>
              <a:rPr lang="en-US" altLang="zh-CN" sz="2000" baseline="-25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11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 + </a:t>
            </a:r>
            <a:r>
              <a:rPr lang="el-GR" altLang="zh-CN" sz="20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π</a:t>
            </a:r>
            <a:r>
              <a:rPr lang="en-US" altLang="zh-CN" sz="2000" baseline="-25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 (2)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P</a:t>
            </a:r>
            <a:r>
              <a:rPr lang="en-US" altLang="zh-CN" sz="2000" baseline="-25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21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= </a:t>
            </a:r>
            <a:r>
              <a:rPr lang="el-GR" altLang="zh-CN" sz="20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λ π</a:t>
            </a:r>
            <a:r>
              <a:rPr lang="en-US" altLang="zh-CN" sz="2000" baseline="-25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 (1)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		</a:t>
            </a:r>
            <a:r>
              <a:rPr lang="el-GR" altLang="zh-CN" sz="20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P</a:t>
            </a:r>
            <a:r>
              <a:rPr lang="en-US" altLang="zh-CN" sz="2000" baseline="-25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11</a:t>
            </a:r>
            <a:r>
              <a:rPr lang="el-GR" altLang="zh-CN" sz="20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ν</a:t>
            </a:r>
            <a:r>
              <a:rPr lang="en-US" altLang="zh-CN" sz="2000" baseline="-25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 (1)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 +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P</a:t>
            </a:r>
            <a:r>
              <a:rPr lang="en-US" altLang="zh-CN" sz="2000" baseline="-25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12 </a:t>
            </a:r>
            <a:r>
              <a:rPr lang="el-GR" altLang="zh-CN" sz="20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ν</a:t>
            </a:r>
            <a:r>
              <a:rPr lang="en-US" altLang="zh-CN" sz="2000" baseline="-25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 (2)</a:t>
            </a:r>
            <a:r>
              <a:rPr lang="el-GR" altLang="zh-CN" sz="20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= </a:t>
            </a:r>
            <a:r>
              <a:rPr lang="el-GR" altLang="zh-CN" sz="20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λ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 </a:t>
            </a:r>
            <a:r>
              <a:rPr lang="el-GR" altLang="zh-CN" sz="20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ν</a:t>
            </a:r>
            <a:r>
              <a:rPr lang="en-US" altLang="zh-CN" sz="2000" baseline="-25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(1)</a:t>
            </a:r>
            <a:r>
              <a:rPr lang="el-GR" altLang="zh-CN" sz="20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 </a:t>
            </a:r>
            <a:endParaRPr lang="en-US" altLang="zh-CN" sz="2000" i="1" dirty="0">
              <a:effectLst/>
              <a:latin typeface="Times New Roman" panose="02020603050405020304" pitchFamily="18" charset="0"/>
              <a:ea typeface="隶书" pitchFamily="49" charset="-122"/>
              <a:cs typeface="Times New Roman" panose="02020603050405020304" pitchFamily="18" charset="0"/>
            </a:endParaRPr>
          </a:p>
          <a:p>
            <a:pPr marL="457200" lvl="1" indent="0">
              <a:buNone/>
              <a:defRPr/>
            </a:pPr>
            <a:r>
              <a:rPr lang="en-US" altLang="zh-CN" sz="20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	</a:t>
            </a:r>
            <a:r>
              <a:rPr lang="el-GR" altLang="zh-CN" sz="20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π</a:t>
            </a:r>
            <a:r>
              <a:rPr lang="en-US" altLang="zh-CN" sz="2000" baseline="-25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(1)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P</a:t>
            </a:r>
            <a:r>
              <a:rPr lang="en-US" altLang="zh-CN" sz="2000" baseline="-25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12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 + </a:t>
            </a:r>
            <a:r>
              <a:rPr lang="el-GR" altLang="zh-CN" sz="20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π</a:t>
            </a:r>
            <a:r>
              <a:rPr lang="en-US" altLang="zh-CN" sz="2000" baseline="-25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 (2)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P</a:t>
            </a:r>
            <a:r>
              <a:rPr lang="en-US" altLang="zh-CN" sz="2000" baseline="-25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22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= </a:t>
            </a:r>
            <a:r>
              <a:rPr lang="el-GR" altLang="zh-CN" sz="20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λ π</a:t>
            </a:r>
            <a:r>
              <a:rPr lang="en-US" altLang="zh-CN" sz="2000" baseline="-25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 (2)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		</a:t>
            </a:r>
            <a:r>
              <a:rPr lang="el-GR" altLang="zh-CN" sz="20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P</a:t>
            </a:r>
            <a:r>
              <a:rPr lang="en-US" altLang="zh-CN" sz="2000" baseline="-25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21</a:t>
            </a:r>
            <a:r>
              <a:rPr lang="el-GR" altLang="zh-CN" sz="20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ν</a:t>
            </a:r>
            <a:r>
              <a:rPr lang="en-US" altLang="zh-CN" sz="2000" baseline="-25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 (1)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 +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P</a:t>
            </a:r>
            <a:r>
              <a:rPr lang="en-US" altLang="zh-CN" sz="2000" baseline="-25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22 </a:t>
            </a:r>
            <a:r>
              <a:rPr lang="el-GR" altLang="zh-CN" sz="20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ν</a:t>
            </a:r>
            <a:r>
              <a:rPr lang="en-US" altLang="zh-CN" sz="2000" baseline="-25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 (2) </a:t>
            </a:r>
            <a:r>
              <a:rPr lang="el-GR" altLang="zh-CN" sz="20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= </a:t>
            </a:r>
            <a:r>
              <a:rPr lang="el-GR" altLang="zh-CN" sz="20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λ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 </a:t>
            </a:r>
            <a:r>
              <a:rPr lang="el-GR" altLang="zh-CN" sz="20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ν</a:t>
            </a:r>
            <a:r>
              <a:rPr lang="en-US" altLang="zh-CN" sz="2000" baseline="-25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(2) </a:t>
            </a:r>
            <a:r>
              <a:rPr lang="el-GR" altLang="zh-CN" sz="20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 </a:t>
            </a:r>
            <a:endParaRPr lang="en-US" altLang="zh-CN" sz="2000" i="1" dirty="0">
              <a:effectLst/>
              <a:latin typeface="Times New Roman" panose="02020603050405020304" pitchFamily="18" charset="0"/>
              <a:ea typeface="隶书" pitchFamily="49" charset="-122"/>
              <a:cs typeface="Times New Roman" panose="02020603050405020304" pitchFamily="18" charset="0"/>
            </a:endParaRPr>
          </a:p>
          <a:p>
            <a:pPr marL="457200" lvl="1" indent="0">
              <a:buNone/>
              <a:defRPr/>
            </a:pPr>
            <a:r>
              <a:rPr lang="en-US" altLang="zh-CN" sz="2000" dirty="0">
                <a:effectLst/>
                <a:latin typeface="Comic Sans MS" panose="030F0702030302020204" pitchFamily="66" charset="0"/>
                <a:ea typeface="隶书" pitchFamily="49" charset="-122"/>
                <a:cs typeface="Times New Roman" panose="02020603050405020304" pitchFamily="18" charset="0"/>
              </a:rPr>
              <a:t>	left eigenvector		 right eigenvector</a:t>
            </a:r>
          </a:p>
          <a:p>
            <a:pPr marL="457200" lvl="1" indent="0">
              <a:buNone/>
              <a:defRPr/>
            </a:pPr>
            <a:r>
              <a:rPr lang="en-US" altLang="zh-CN" sz="2000" dirty="0">
                <a:effectLst/>
                <a:latin typeface="Comic Sans MS" panose="030F0702030302020204" pitchFamily="66" charset="0"/>
                <a:ea typeface="隶书" pitchFamily="49" charset="-122"/>
                <a:cs typeface="Times New Roman" panose="02020603050405020304" pitchFamily="18" charset="0"/>
              </a:rPr>
              <a:t>	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det(</a:t>
            </a:r>
            <a:r>
              <a:rPr lang="en-US" altLang="zh-CN" sz="2000" b="1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P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 − </a:t>
            </a:r>
            <a:r>
              <a:rPr lang="el-GR" altLang="zh-CN" sz="20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λ</a:t>
            </a:r>
            <a:r>
              <a:rPr lang="en-US" altLang="zh-CN" sz="2000" b="1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I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)=(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P</a:t>
            </a:r>
            <a:r>
              <a:rPr lang="en-US" altLang="zh-CN" sz="2000" baseline="-25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11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 − </a:t>
            </a:r>
            <a:r>
              <a:rPr lang="el-GR" altLang="zh-CN" sz="20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λ</a:t>
            </a:r>
            <a:r>
              <a:rPr lang="el-GR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)(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P</a:t>
            </a:r>
            <a:r>
              <a:rPr lang="en-US" altLang="zh-CN" sz="2000" baseline="-25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22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 − </a:t>
            </a:r>
            <a:r>
              <a:rPr lang="el-GR" altLang="zh-CN" sz="20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λ</a:t>
            </a:r>
            <a:r>
              <a:rPr lang="el-GR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) −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P</a:t>
            </a:r>
            <a:r>
              <a:rPr lang="en-US" altLang="zh-CN" sz="2000" baseline="-25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12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P</a:t>
            </a:r>
            <a:r>
              <a:rPr lang="en-US" altLang="zh-CN" sz="2000" baseline="-25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21</a:t>
            </a:r>
            <a:endParaRPr lang="en-US" altLang="zh-CN" sz="2000" dirty="0">
              <a:effectLst/>
              <a:latin typeface="Times New Roman" panose="02020603050405020304" pitchFamily="18" charset="0"/>
              <a:ea typeface="隶书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	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 </a:t>
            </a:r>
            <a:r>
              <a:rPr lang="el-GR" altLang="zh-CN" sz="20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λ</a:t>
            </a:r>
            <a:r>
              <a:rPr lang="el-GR" altLang="zh-CN" sz="2000" baseline="-25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1</a:t>
            </a:r>
            <a:r>
              <a:rPr lang="el-GR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 =1;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 		 </a:t>
            </a:r>
            <a:r>
              <a:rPr lang="el-GR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 </a:t>
            </a:r>
            <a:r>
              <a:rPr lang="el-GR" altLang="zh-CN" sz="20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λ</a:t>
            </a:r>
            <a:r>
              <a:rPr lang="en-US" altLang="zh-CN" sz="2000" baseline="-25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2</a:t>
            </a:r>
            <a:r>
              <a:rPr lang="el-GR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=1 −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 P</a:t>
            </a:r>
            <a:r>
              <a:rPr lang="en-US" altLang="zh-CN" sz="2000" baseline="-25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12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−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P</a:t>
            </a:r>
            <a:r>
              <a:rPr lang="en-US" altLang="zh-CN" sz="2000" baseline="-25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21</a:t>
            </a:r>
            <a:r>
              <a:rPr lang="el-GR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  <a:defRPr/>
            </a:pPr>
            <a:endParaRPr lang="en-US" altLang="zh-CN" sz="1000" dirty="0">
              <a:effectLst/>
              <a:latin typeface="Times New Roman" panose="02020603050405020304" pitchFamily="18" charset="0"/>
              <a:ea typeface="隶书" pitchFamily="49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sz="2000" dirty="0">
                <a:effectLst/>
                <a:latin typeface="Comic Sans MS" panose="030F0702030302020204" pitchFamily="66" charset="0"/>
                <a:ea typeface="隶书" pitchFamily="49" charset="-122"/>
                <a:cs typeface="Times New Roman" panose="02020603050405020304" pitchFamily="18" charset="0"/>
              </a:rPr>
              <a:t>If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P</a:t>
            </a:r>
            <a:r>
              <a:rPr lang="en-US" altLang="zh-CN" sz="2000" baseline="-25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12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=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P</a:t>
            </a:r>
            <a:r>
              <a:rPr lang="en-US" altLang="zh-CN" sz="2000" baseline="-25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21</a:t>
            </a:r>
            <a:r>
              <a:rPr lang="el-GR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= 0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隶书" pitchFamily="49" charset="-122"/>
                <a:cs typeface="Times New Roman" panose="02020603050405020304" pitchFamily="18" charset="0"/>
              </a:rPr>
              <a:t> (the chain has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隶书" pitchFamily="49" charset="-122"/>
                <a:cs typeface="Times New Roman" panose="02020603050405020304" pitchFamily="18" charset="0"/>
              </a:rPr>
              <a:t> recurrent classes), then </a:t>
            </a:r>
            <a:r>
              <a:rPr lang="el-GR" altLang="zh-CN" sz="20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λ</a:t>
            </a:r>
            <a:r>
              <a:rPr lang="en-US" altLang="zh-CN" sz="2000" baseline="-25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1</a:t>
            </a:r>
            <a:r>
              <a:rPr lang="el-GR" altLang="zh-CN" sz="20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=1</a:t>
            </a:r>
            <a:r>
              <a:rPr lang="el-GR" altLang="zh-CN" sz="2000" dirty="0">
                <a:effectLst/>
                <a:latin typeface="Comic Sans MS" panose="030F0702030302020204" pitchFamily="66" charset="0"/>
                <a:ea typeface="隶书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隶书" pitchFamily="49" charset="-122"/>
                <a:cs typeface="Times New Roman" panose="02020603050405020304" pitchFamily="18" charset="0"/>
              </a:rPr>
              <a:t>has multiplicity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2 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隶书" pitchFamily="49" charset="-122"/>
                <a:cs typeface="Times New Roman" panose="02020603050405020304" pitchFamily="18" charset="0"/>
              </a:rPr>
              <a:t>. </a:t>
            </a:r>
          </a:p>
          <a:p>
            <a:pPr>
              <a:defRPr/>
            </a:pPr>
            <a:endParaRPr lang="en-US" altLang="zh-CN" sz="1000" dirty="0">
              <a:effectLst/>
              <a:latin typeface="Comic Sans MS" panose="030F0702030302020204" pitchFamily="66" charset="0"/>
              <a:ea typeface="隶书" pitchFamily="49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sz="2000" dirty="0">
                <a:effectLst/>
                <a:latin typeface="Comic Sans MS" panose="030F0702030302020204" pitchFamily="66" charset="0"/>
                <a:ea typeface="隶书" pitchFamily="49" charset="-122"/>
                <a:cs typeface="Times New Roman" panose="02020603050405020304" pitchFamily="18" charset="0"/>
              </a:rPr>
              <a:t>If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P</a:t>
            </a:r>
            <a:r>
              <a:rPr lang="en-US" altLang="zh-CN" sz="2000" baseline="-25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12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=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P</a:t>
            </a:r>
            <a:r>
              <a:rPr lang="en-US" altLang="zh-CN" sz="2000" baseline="-25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21</a:t>
            </a:r>
            <a:r>
              <a:rPr lang="el-GR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= 1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隶书" pitchFamily="49" charset="-122"/>
                <a:cs typeface="Times New Roman" panose="02020603050405020304" pitchFamily="18" charset="0"/>
              </a:rPr>
              <a:t> (the chain is periodic), then </a:t>
            </a:r>
            <a:r>
              <a:rPr lang="el-GR" altLang="zh-CN" sz="20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λ</a:t>
            </a:r>
            <a:r>
              <a:rPr lang="en-US" altLang="zh-CN" sz="2000" baseline="-25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2</a:t>
            </a:r>
            <a:r>
              <a:rPr lang="el-GR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 -</a:t>
            </a:r>
            <a:r>
              <a:rPr lang="el-GR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1 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隶书" pitchFamily="49" charset="-122"/>
                <a:cs typeface="Times New Roman" panose="02020603050405020304" pitchFamily="18" charset="0"/>
              </a:rPr>
              <a:t>Otherwise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| </a:t>
            </a:r>
            <a:r>
              <a:rPr lang="el-GR" altLang="zh-CN" sz="20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λ</a:t>
            </a:r>
            <a:r>
              <a:rPr lang="en-US" altLang="zh-CN" sz="2000" baseline="-25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|&lt;</a:t>
            </a:r>
            <a:r>
              <a:rPr lang="el-GR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1</a:t>
            </a:r>
            <a:r>
              <a:rPr lang="el-GR" altLang="zh-CN" sz="2000" dirty="0">
                <a:effectLst/>
                <a:latin typeface="Comic Sans MS" panose="030F0702030302020204" pitchFamily="66" charset="0"/>
                <a:ea typeface="隶书" pitchFamily="49" charset="-122"/>
                <a:cs typeface="Times New Roman" panose="02020603050405020304" pitchFamily="18" charset="0"/>
              </a:rPr>
              <a:t>.</a:t>
            </a:r>
            <a:endParaRPr lang="en-US" altLang="zh-CN" sz="2000" dirty="0">
              <a:effectLst/>
              <a:latin typeface="Comic Sans MS" panose="030F0702030302020204" pitchFamily="66" charset="0"/>
              <a:ea typeface="宋体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页脚占位符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>
                <a:solidFill>
                  <a:srgbClr val="FFFFCC"/>
                </a:solidFill>
              </a:rPr>
              <a:t>Information &amp; Telecommunication Engineering (0900203)  @ SDUWH</a:t>
            </a:r>
          </a:p>
        </p:txBody>
      </p:sp>
      <p:sp>
        <p:nvSpPr>
          <p:cNvPr id="17410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altLang="zh-CN" dirty="0">
                <a:effectLst/>
                <a:ea typeface="隶书" pitchFamily="49" charset="-122"/>
              </a:rPr>
              <a:t>Markov Chain of 2 states</a:t>
            </a:r>
            <a:endParaRPr lang="zh-CN" altLang="en-US" dirty="0">
              <a:effectLst/>
              <a:ea typeface="隶书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/>
            <p:txBody>
              <a:bodyPr/>
              <a:lstStyle/>
              <a:p>
                <a:pPr marL="457200" lvl="1" indent="0">
                  <a:buNone/>
                  <a:defRPr/>
                </a:pP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el-GR" altLang="zh-CN" sz="2000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000" baseline="-25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(1)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000" baseline="-25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11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 + </a:t>
                </a:r>
                <a:r>
                  <a:rPr lang="el-GR" altLang="zh-CN" sz="2000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000" baseline="-25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 (2) 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000" baseline="-25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21 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= </a:t>
                </a:r>
                <a:r>
                  <a:rPr lang="el-GR" altLang="zh-CN" sz="2000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λ π</a:t>
                </a:r>
                <a:r>
                  <a:rPr lang="en-US" altLang="zh-CN" sz="2000" baseline="-25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 (1) 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		</a:t>
                </a:r>
                <a:r>
                  <a:rPr lang="el-GR" altLang="zh-CN" sz="2000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000" baseline="-25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11</a:t>
                </a:r>
                <a:r>
                  <a:rPr lang="el-GR" altLang="zh-CN" sz="2000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ν</a:t>
                </a:r>
                <a:r>
                  <a:rPr lang="en-US" altLang="zh-CN" sz="2000" baseline="-25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 (1) 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 + 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000" baseline="-25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12 </a:t>
                </a:r>
                <a:r>
                  <a:rPr lang="el-GR" altLang="zh-CN" sz="2000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ν</a:t>
                </a:r>
                <a:r>
                  <a:rPr lang="en-US" altLang="zh-CN" sz="2000" baseline="-25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 (2)</a:t>
                </a:r>
                <a:r>
                  <a:rPr lang="el-GR" altLang="zh-CN" sz="2000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= </a:t>
                </a:r>
                <a:r>
                  <a:rPr lang="el-GR" altLang="zh-CN" sz="2000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l-GR" altLang="zh-CN" sz="2000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ν</a:t>
                </a:r>
                <a:r>
                  <a:rPr lang="en-US" altLang="zh-CN" sz="2000" baseline="-25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(1)</a:t>
                </a:r>
                <a:r>
                  <a:rPr lang="el-GR" altLang="zh-CN" sz="2000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 </a:t>
                </a:r>
                <a:endParaRPr lang="en-US" altLang="zh-CN" sz="2000" i="1" dirty="0">
                  <a:effectLst/>
                  <a:latin typeface="Times New Roman" panose="02020603050405020304" pitchFamily="18" charset="0"/>
                  <a:ea typeface="隶书" pitchFamily="49" charset="-122"/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  <a:defRPr/>
                </a:pP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el-GR" altLang="zh-CN" sz="2000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000" baseline="-25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(1)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000" baseline="-25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12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 + </a:t>
                </a:r>
                <a:r>
                  <a:rPr lang="el-GR" altLang="zh-CN" sz="2000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000" baseline="-25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 (2) 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000" baseline="-25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22 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= </a:t>
                </a:r>
                <a:r>
                  <a:rPr lang="el-GR" altLang="zh-CN" sz="2000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λ π</a:t>
                </a:r>
                <a:r>
                  <a:rPr lang="en-US" altLang="zh-CN" sz="2000" baseline="-25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 (2) 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		</a:t>
                </a:r>
                <a:r>
                  <a:rPr lang="el-GR" altLang="zh-CN" sz="2000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000" baseline="-25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21</a:t>
                </a:r>
                <a:r>
                  <a:rPr lang="el-GR" altLang="zh-CN" sz="2000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ν</a:t>
                </a:r>
                <a:r>
                  <a:rPr lang="en-US" altLang="zh-CN" sz="2000" baseline="-25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 (1) 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 + 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000" baseline="-25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22 </a:t>
                </a:r>
                <a:r>
                  <a:rPr lang="el-GR" altLang="zh-CN" sz="2000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ν</a:t>
                </a:r>
                <a:r>
                  <a:rPr lang="en-US" altLang="zh-CN" sz="2000" baseline="-25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 (2) </a:t>
                </a:r>
                <a:r>
                  <a:rPr lang="el-GR" altLang="zh-CN" sz="2000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= </a:t>
                </a:r>
                <a:r>
                  <a:rPr lang="el-GR" altLang="zh-CN" sz="2000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l-GR" altLang="zh-CN" sz="2000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ν</a:t>
                </a:r>
                <a:r>
                  <a:rPr lang="en-US" altLang="zh-CN" sz="2000" baseline="-25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(2) </a:t>
                </a:r>
                <a:r>
                  <a:rPr lang="el-GR" altLang="zh-CN" sz="2000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 </a:t>
                </a:r>
                <a:endParaRPr lang="en-US" altLang="zh-CN" sz="2000" i="1" dirty="0">
                  <a:effectLst/>
                  <a:latin typeface="Times New Roman" panose="02020603050405020304" pitchFamily="18" charset="0"/>
                  <a:ea typeface="隶书" pitchFamily="49" charset="-122"/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  <a:defRPr/>
                </a:pPr>
                <a:r>
                  <a:rPr lang="en-US" altLang="zh-CN" sz="2000" dirty="0">
                    <a:effectLst/>
                    <a:latin typeface="Comic Sans MS" panose="030F0702030302020204" pitchFamily="66" charset="0"/>
                    <a:ea typeface="隶书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l-GR" altLang="zh-CN" sz="2000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λ</a:t>
                </a:r>
                <a:r>
                  <a:rPr lang="el-GR" altLang="zh-CN" sz="2000" baseline="-25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1</a:t>
                </a:r>
                <a:r>
                  <a:rPr lang="el-GR" altLang="zh-CN" sz="2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 =1;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 		 </a:t>
                </a:r>
                <a:r>
                  <a:rPr lang="el-GR" altLang="zh-CN" sz="2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l-GR" altLang="zh-CN" sz="2000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000" baseline="-25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el-GR" altLang="zh-CN" sz="2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=1 −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 P</a:t>
                </a:r>
                <a:r>
                  <a:rPr lang="en-US" altLang="zh-CN" sz="2000" baseline="-25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12 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− 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000" baseline="-25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21</a:t>
                </a:r>
                <a:r>
                  <a:rPr lang="el-GR" altLang="zh-CN" sz="2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  <a:defRPr/>
                </a:pPr>
                <a:endParaRPr lang="en-US" altLang="zh-CN" sz="1000" dirty="0">
                  <a:effectLst/>
                  <a:latin typeface="Times New Roman" panose="02020603050405020304" pitchFamily="18" charset="0"/>
                  <a:ea typeface="隶书" pitchFamily="49" charset="-122"/>
                  <a:cs typeface="Times New Roman" panose="02020603050405020304" pitchFamily="18" charset="0"/>
                </a:endParaRPr>
              </a:p>
              <a:p>
                <a:pPr>
                  <a:defRPr/>
                </a:pPr>
                <a:r>
                  <a:rPr lang="en-US" altLang="zh-CN" sz="2000" dirty="0">
                    <a:effectLst/>
                    <a:latin typeface="Comic Sans MS" panose="030F0702030302020204" pitchFamily="66" charset="0"/>
                    <a:ea typeface="隶书" pitchFamily="49" charset="-122"/>
                    <a:cs typeface="Times New Roman" panose="02020603050405020304" pitchFamily="18" charset="0"/>
                  </a:rPr>
                  <a:t>Assume throughout that either 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000" baseline="-25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12 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&gt;0 </a:t>
                </a:r>
                <a:r>
                  <a:rPr lang="en-US" altLang="zh-CN" sz="2000" dirty="0">
                    <a:effectLst/>
                    <a:latin typeface="Comic Sans MS" panose="030F0702030302020204" pitchFamily="66" charset="0"/>
                    <a:ea typeface="隶书" pitchFamily="49" charset="-122"/>
                    <a:cs typeface="Times New Roman" panose="02020603050405020304" pitchFamily="18" charset="0"/>
                  </a:rPr>
                  <a:t> or 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000" baseline="-25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21</a:t>
                </a:r>
                <a:r>
                  <a:rPr lang="el-GR" altLang="zh-CN" sz="2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&gt;0 </a:t>
                </a:r>
                <a:r>
                  <a:rPr lang="en-US" altLang="zh-CN" sz="2000" dirty="0">
                    <a:effectLst/>
                    <a:latin typeface="Comic Sans MS" panose="030F0702030302020204" pitchFamily="66" charset="0"/>
                    <a:ea typeface="隶书" pitchFamily="49" charset="-122"/>
                    <a:cs typeface="Times New Roman" panose="02020603050405020304" pitchFamily="18" charset="0"/>
                  </a:rPr>
                  <a:t>, then</a:t>
                </a:r>
              </a:p>
              <a:p>
                <a:pPr marL="0" indent="0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altLang="zh-CN" sz="2000" dirty="0">
                    <a:effectLst/>
                    <a:ea typeface="隶书" pitchFamily="49" charset="-122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2"/>
                              <m:mcJc m:val="center"/>
                            </m:mcPr>
                          </m:mc>
                        </m:mcs>
                        <m:ctrlPr>
                          <a:rPr lang="en-US" altLang="zh-CN" sz="2000" i="1" smtClean="0">
                            <a:effectLst/>
                            <a:latin typeface="Cambria Math" panose="02040503050406030204" pitchFamily="18" charset="0"/>
                            <a:ea typeface="隶书" pitchFamily="49" charset="-122"/>
                            <a:cs typeface="Times New Roman" panose="020206030504050203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nor/>
                            </m:rPr>
                            <a:rPr lang="el-GR" altLang="zh-CN" sz="2000" b="1" i="1" dirty="0">
                              <a:effectLst/>
                              <a:latin typeface="Times New Roman" panose="02020603050405020304" pitchFamily="18" charset="0"/>
                              <a:ea typeface="隶书" pitchFamily="49" charset="-122"/>
                              <a:cs typeface="Times New Roman" panose="02020603050405020304" pitchFamily="18" charset="0"/>
                            </a:rPr>
                            <m:t>π</m:t>
                          </m:r>
                          <m:r>
                            <m:rPr>
                              <m:nor/>
                            </m:rPr>
                            <a:rPr lang="el-GR" altLang="zh-CN" sz="2000" baseline="-25000" dirty="0">
                              <a:effectLst/>
                              <a:latin typeface="Times New Roman" panose="02020603050405020304" pitchFamily="18" charset="0"/>
                              <a:ea typeface="隶书" pitchFamily="49" charset="-122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altLang="zh-CN" sz="2000" b="0" i="0" dirty="0" smtClean="0">
                              <a:effectLst/>
                              <a:latin typeface="Times New Roman" panose="02020603050405020304" pitchFamily="18" charset="0"/>
                              <a:ea typeface="隶书" pitchFamily="49" charset="-122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altLang="zh-CN" sz="2000" b="0" i="1" dirty="0" smtClean="0">
                              <a:effectLst/>
                              <a:latin typeface="Cambria Math" panose="02040503050406030204" pitchFamily="18" charset="0"/>
                              <a:ea typeface="隶书" pitchFamily="49" charset="-122"/>
                              <a:cs typeface="Times New Roman" panose="020206030504050203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altLang="zh-CN" sz="2000" b="0" i="1" dirty="0" smtClean="0">
                                  <a:effectLst/>
                                  <a:latin typeface="Cambria Math" panose="02040503050406030204" pitchFamily="18" charset="0"/>
                                  <a:ea typeface="隶书" pitchFamily="49" charset="-122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000" i="1" dirty="0">
                                  <a:effectLst/>
                                  <a:latin typeface="Times New Roman" panose="02020603050405020304" pitchFamily="18" charset="0"/>
                                  <a:ea typeface="隶书" pitchFamily="49" charset="-122"/>
                                  <a:cs typeface="Times New Roman" panose="02020603050405020304" pitchFamily="18" charset="0"/>
                                </a:rPr>
                                <m:t>P</m:t>
                              </m:r>
                              <m:r>
                                <m:rPr>
                                  <m:nor/>
                                </m:rPr>
                                <a:rPr lang="en-US" altLang="zh-CN" sz="2000" baseline="-25000" dirty="0">
                                  <a:effectLst/>
                                  <a:latin typeface="Times New Roman" panose="02020603050405020304" pitchFamily="18" charset="0"/>
                                  <a:ea typeface="隶书" pitchFamily="49" charset="-122"/>
                                  <a:cs typeface="Times New Roman" panose="02020603050405020304" pitchFamily="18" charset="0"/>
                                </a:rPr>
                                <m:t>21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000" i="1" dirty="0">
                                  <a:effectLst/>
                                  <a:latin typeface="Times New Roman" panose="02020603050405020304" pitchFamily="18" charset="0"/>
                                  <a:ea typeface="隶书" pitchFamily="49" charset="-122"/>
                                  <a:cs typeface="Times New Roman" panose="02020603050405020304" pitchFamily="18" charset="0"/>
                                </a:rPr>
                                <m:t>P</m:t>
                              </m:r>
                              <m:r>
                                <m:rPr>
                                  <m:nor/>
                                </m:rPr>
                                <a:rPr lang="en-US" altLang="zh-CN" sz="2000" baseline="-25000" dirty="0">
                                  <a:effectLst/>
                                  <a:latin typeface="Times New Roman" panose="02020603050405020304" pitchFamily="18" charset="0"/>
                                  <a:ea typeface="隶书" pitchFamily="49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en-US" altLang="zh-CN" sz="2000" b="0" i="0" baseline="-25000" dirty="0" smtClean="0">
                                  <a:effectLst/>
                                  <a:latin typeface="Times New Roman" panose="02020603050405020304" pitchFamily="18" charset="0"/>
                                  <a:ea typeface="隶书" pitchFamily="49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en-US" altLang="zh-CN" sz="2000" b="0" i="1" dirty="0" smtClean="0">
                                  <a:effectLst/>
                                  <a:latin typeface="Times New Roman" panose="02020603050405020304" pitchFamily="18" charset="0"/>
                                  <a:ea typeface="隶书" pitchFamily="49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en-US" altLang="zh-CN" sz="2000" b="0" i="1" dirty="0" smtClean="0">
                                  <a:effectLst/>
                                  <a:latin typeface="Times New Roman" panose="02020603050405020304" pitchFamily="18" charset="0"/>
                                  <a:ea typeface="隶书" pitchFamily="49" charset="-122"/>
                                  <a:cs typeface="Times New Roman" panose="02020603050405020304" pitchFamily="18" charset="0"/>
                                </a:rPr>
                                <m:t>P</m:t>
                              </m:r>
                              <m:r>
                                <m:rPr>
                                  <m:nor/>
                                </m:rPr>
                                <a:rPr lang="en-US" altLang="zh-CN" sz="2000" baseline="-25000" dirty="0">
                                  <a:effectLst/>
                                  <a:latin typeface="Times New Roman" panose="02020603050405020304" pitchFamily="18" charset="0"/>
                                  <a:ea typeface="隶书" pitchFamily="49" charset="-122"/>
                                  <a:cs typeface="Times New Roman" panose="02020603050405020304" pitchFamily="18" charset="0"/>
                                </a:rPr>
                                <m:t>21</m:t>
                              </m:r>
                            </m:den>
                          </m:f>
                          <m:r>
                            <a:rPr lang="en-US" altLang="zh-CN" sz="2000" b="0" i="1" dirty="0" smtClean="0">
                              <a:effectLst/>
                              <a:latin typeface="Cambria Math" panose="02040503050406030204" pitchFamily="18" charset="0"/>
                              <a:ea typeface="隶书" pitchFamily="49" charset="-122"/>
                              <a:cs typeface="Times New Roman" panose="020206030504050203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altLang="zh-CN" sz="2000" i="1" dirty="0">
                                  <a:effectLst/>
                                  <a:latin typeface="Cambria Math" panose="02040503050406030204" pitchFamily="18" charset="0"/>
                                  <a:ea typeface="隶书" pitchFamily="49" charset="-122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000" i="1" dirty="0">
                                  <a:effectLst/>
                                  <a:latin typeface="Times New Roman" panose="02020603050405020304" pitchFamily="18" charset="0"/>
                                  <a:ea typeface="隶书" pitchFamily="49" charset="-122"/>
                                  <a:cs typeface="Times New Roman" panose="02020603050405020304" pitchFamily="18" charset="0"/>
                                </a:rPr>
                                <m:t>P</m:t>
                              </m:r>
                              <m:r>
                                <m:rPr>
                                  <m:nor/>
                                </m:rPr>
                                <a:rPr lang="en-US" altLang="zh-CN" sz="2000" baseline="-25000" dirty="0">
                                  <a:effectLst/>
                                  <a:latin typeface="Times New Roman" panose="02020603050405020304" pitchFamily="18" charset="0"/>
                                  <a:ea typeface="隶书" pitchFamily="49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en-US" altLang="zh-CN" sz="2000" b="0" i="0" baseline="-25000" dirty="0" smtClean="0">
                                  <a:effectLst/>
                                  <a:latin typeface="Times New Roman" panose="02020603050405020304" pitchFamily="18" charset="0"/>
                                  <a:ea typeface="隶书" pitchFamily="49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000" i="1" dirty="0">
                                  <a:effectLst/>
                                  <a:latin typeface="Times New Roman" panose="02020603050405020304" pitchFamily="18" charset="0"/>
                                  <a:ea typeface="隶书" pitchFamily="49" charset="-122"/>
                                  <a:cs typeface="Times New Roman" panose="02020603050405020304" pitchFamily="18" charset="0"/>
                                </a:rPr>
                                <m:t>P</m:t>
                              </m:r>
                              <m:r>
                                <m:rPr>
                                  <m:nor/>
                                </m:rPr>
                                <a:rPr lang="en-US" altLang="zh-CN" sz="2000" baseline="-25000" dirty="0">
                                  <a:effectLst/>
                                  <a:latin typeface="Times New Roman" panose="02020603050405020304" pitchFamily="18" charset="0"/>
                                  <a:ea typeface="隶书" pitchFamily="49" charset="-122"/>
                                  <a:cs typeface="Times New Roman" panose="02020603050405020304" pitchFamily="18" charset="0"/>
                                </a:rPr>
                                <m:t>12</m:t>
                              </m:r>
                              <m:r>
                                <m:rPr>
                                  <m:nor/>
                                </m:rPr>
                                <a:rPr lang="en-US" altLang="zh-CN" sz="2000" i="1" dirty="0">
                                  <a:effectLst/>
                                  <a:latin typeface="Times New Roman" panose="02020603050405020304" pitchFamily="18" charset="0"/>
                                  <a:ea typeface="隶书" pitchFamily="49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en-US" altLang="zh-CN" sz="2000" i="1" dirty="0">
                                  <a:effectLst/>
                                  <a:latin typeface="Times New Roman" panose="02020603050405020304" pitchFamily="18" charset="0"/>
                                  <a:ea typeface="隶书" pitchFamily="49" charset="-122"/>
                                  <a:cs typeface="Times New Roman" panose="02020603050405020304" pitchFamily="18" charset="0"/>
                                </a:rPr>
                                <m:t>P</m:t>
                              </m:r>
                              <m:r>
                                <m:rPr>
                                  <m:nor/>
                                </m:rPr>
                                <a:rPr lang="en-US" altLang="zh-CN" sz="2000" baseline="-25000" dirty="0">
                                  <a:effectLst/>
                                  <a:latin typeface="Times New Roman" panose="02020603050405020304" pitchFamily="18" charset="0"/>
                                  <a:ea typeface="隶书" pitchFamily="49" charset="-122"/>
                                  <a:cs typeface="Times New Roman" panose="02020603050405020304" pitchFamily="18" charset="0"/>
                                </a:rPr>
                                <m:t>21</m:t>
                              </m:r>
                            </m:den>
                          </m:f>
                          <m:r>
                            <a:rPr lang="en-US" altLang="zh-CN" sz="2000" b="0" i="1" dirty="0" smtClean="0">
                              <a:effectLst/>
                              <a:latin typeface="Cambria Math" panose="02040503050406030204" pitchFamily="18" charset="0"/>
                              <a:ea typeface="隶书" pitchFamily="49" charset="-122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e>
                          <m:r>
                            <m:rPr>
                              <m:nor/>
                            </m:rPr>
                            <a:rPr lang="el-GR" altLang="zh-CN" sz="2000" b="1" i="1" dirty="0">
                              <a:effectLst/>
                              <a:latin typeface="Times New Roman" panose="02020603050405020304" pitchFamily="18" charset="0"/>
                              <a:ea typeface="隶书" pitchFamily="49" charset="-122"/>
                              <a:cs typeface="Times New Roman" panose="02020603050405020304" pitchFamily="18" charset="0"/>
                            </a:rPr>
                            <m:t>ν</m:t>
                          </m:r>
                          <m:r>
                            <m:rPr>
                              <m:nor/>
                            </m:rPr>
                            <a:rPr lang="en-US" altLang="zh-CN" sz="2000" b="0" i="0" baseline="-25000" dirty="0" smtClean="0">
                              <a:effectLst/>
                              <a:latin typeface="Times New Roman" panose="02020603050405020304" pitchFamily="18" charset="0"/>
                              <a:ea typeface="隶书" pitchFamily="49" charset="-122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l-GR" altLang="zh-CN" sz="2000" i="1" dirty="0">
                              <a:effectLst/>
                              <a:latin typeface="Times New Roman" panose="02020603050405020304" pitchFamily="18" charset="0"/>
                              <a:ea typeface="隶书" pitchFamily="49" charset="-122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000" dirty="0">
                              <a:effectLst/>
                              <a:latin typeface="Times New Roman" panose="02020603050405020304" pitchFamily="18" charset="0"/>
                              <a:ea typeface="隶书" pitchFamily="49" charset="-122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altLang="zh-CN" sz="2000" b="0" i="0" dirty="0" smtClean="0">
                              <a:effectLst/>
                              <a:latin typeface="Times New Roman" panose="02020603050405020304" pitchFamily="18" charset="0"/>
                              <a:ea typeface="隶书" pitchFamily="49" charset="-122"/>
                              <a:cs typeface="Times New Roman" panose="02020603050405020304" pitchFamily="18" charset="0"/>
                            </a:rPr>
                            <m:t>(1,1)</m:t>
                          </m:r>
                          <m:r>
                            <m:rPr>
                              <m:nor/>
                            </m:rPr>
                            <a:rPr lang="en-US" altLang="zh-CN" sz="2000" b="0" baseline="30000" dirty="0" smtClean="0">
                              <a:effectLst/>
                              <a:latin typeface="Times New Roman" panose="02020603050405020304" pitchFamily="18" charset="0"/>
                              <a:ea typeface="隶书" pitchFamily="49" charset="-122"/>
                              <a:cs typeface="Times New Roman" panose="02020603050405020304" pitchFamily="18" charset="0"/>
                            </a:rPr>
                            <m:t>T</m:t>
                          </m:r>
                          <m:r>
                            <a:rPr lang="en-US" altLang="zh-CN" sz="2000" b="0" i="1" baseline="30000" dirty="0" smtClean="0">
                              <a:effectLst/>
                              <a:latin typeface="Cambria Math" panose="02040503050406030204" pitchFamily="18" charset="0"/>
                              <a:ea typeface="隶书" pitchFamily="49" charset="-122"/>
                              <a:cs typeface="Times New Roman" panose="02020603050405020304" pitchFamily="18" charset="0"/>
                            </a:rPr>
                            <m:t>                                          </m:t>
                          </m:r>
                        </m:e>
                      </m:mr>
                      <m:mr>
                        <m:e>
                          <m:r>
                            <m:rPr>
                              <m:nor/>
                            </m:rPr>
                            <a:rPr lang="el-GR" altLang="zh-CN" sz="2000" b="1" i="1" dirty="0">
                              <a:effectLst/>
                              <a:latin typeface="Times New Roman" panose="02020603050405020304" pitchFamily="18" charset="0"/>
                              <a:ea typeface="隶书" pitchFamily="49" charset="-122"/>
                              <a:cs typeface="Times New Roman" panose="02020603050405020304" pitchFamily="18" charset="0"/>
                            </a:rPr>
                            <m:t>π</m:t>
                          </m:r>
                          <m:r>
                            <m:rPr>
                              <m:nor/>
                            </m:rPr>
                            <a:rPr lang="en-US" altLang="zh-CN" sz="2000" b="0" i="0" baseline="-25000" dirty="0" smtClean="0">
                              <a:effectLst/>
                              <a:latin typeface="Times New Roman" panose="02020603050405020304" pitchFamily="18" charset="0"/>
                              <a:ea typeface="隶书" pitchFamily="49" charset="-122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altLang="zh-CN" sz="2000" dirty="0">
                              <a:effectLst/>
                              <a:latin typeface="Times New Roman" panose="02020603050405020304" pitchFamily="18" charset="0"/>
                              <a:ea typeface="隶书" pitchFamily="49" charset="-122"/>
                              <a:cs typeface="Times New Roman" panose="020206030504050203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altLang="zh-CN" sz="2000" i="1" dirty="0">
                                  <a:effectLst/>
                                  <a:latin typeface="Cambria Math" panose="02040503050406030204" pitchFamily="18" charset="0"/>
                                  <a:ea typeface="隶书" pitchFamily="49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dirty="0" smtClean="0">
                                  <a:effectLst/>
                                  <a:latin typeface="Cambria Math" panose="02040503050406030204" pitchFamily="18" charset="0"/>
                                  <a:ea typeface="隶书" pitchFamily="49" charset="-122"/>
                                  <a:cs typeface="Times New Roman" panose="02020603050405020304" pitchFamily="18" charset="0"/>
                                </a:rPr>
                                <m:t>1,−1</m:t>
                              </m:r>
                            </m:e>
                          </m:d>
                          <m:r>
                            <a:rPr lang="en-US" altLang="zh-CN" sz="2000" b="0" i="1" dirty="0" smtClean="0">
                              <a:effectLst/>
                              <a:latin typeface="Cambria Math" panose="02040503050406030204" pitchFamily="18" charset="0"/>
                              <a:ea typeface="隶书" pitchFamily="49" charset="-122"/>
                              <a:cs typeface="Times New Roman" panose="02020603050405020304" pitchFamily="18" charset="0"/>
                            </a:rPr>
                            <m:t>                    </m:t>
                          </m:r>
                        </m:e>
                        <m:e>
                          <m:r>
                            <m:rPr>
                              <m:nor/>
                            </m:rPr>
                            <a:rPr lang="el-GR" altLang="zh-CN" sz="2000" b="1" i="1" dirty="0">
                              <a:effectLst/>
                              <a:latin typeface="Times New Roman" panose="02020603050405020304" pitchFamily="18" charset="0"/>
                              <a:ea typeface="隶书" pitchFamily="49" charset="-122"/>
                              <a:cs typeface="Times New Roman" panose="02020603050405020304" pitchFamily="18" charset="0"/>
                            </a:rPr>
                            <m:t>ν</m:t>
                          </m:r>
                          <m:r>
                            <m:rPr>
                              <m:nor/>
                            </m:rPr>
                            <a:rPr lang="en-US" altLang="zh-CN" sz="2000" b="0" i="0" baseline="-25000" dirty="0" smtClean="0">
                              <a:effectLst/>
                              <a:latin typeface="Times New Roman" panose="02020603050405020304" pitchFamily="18" charset="0"/>
                              <a:ea typeface="隶书" pitchFamily="49" charset="-122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l-GR" altLang="zh-CN" sz="2000" i="1" dirty="0">
                              <a:effectLst/>
                              <a:latin typeface="Times New Roman" panose="02020603050405020304" pitchFamily="18" charset="0"/>
                              <a:ea typeface="隶书" pitchFamily="49" charset="-122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000" dirty="0">
                              <a:effectLst/>
                              <a:latin typeface="Times New Roman" panose="02020603050405020304" pitchFamily="18" charset="0"/>
                              <a:ea typeface="隶书" pitchFamily="49" charset="-122"/>
                              <a:cs typeface="Times New Roman" panose="02020603050405020304" pitchFamily="18" charset="0"/>
                            </a:rPr>
                            <m:t>=(</m:t>
                          </m:r>
                          <m:f>
                            <m:fPr>
                              <m:ctrlPr>
                                <a:rPr lang="en-US" altLang="zh-CN" sz="2000" i="1" dirty="0">
                                  <a:effectLst/>
                                  <a:latin typeface="Cambria Math" panose="02040503050406030204" pitchFamily="18" charset="0"/>
                                  <a:ea typeface="隶书" pitchFamily="49" charset="-122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000" i="1" dirty="0">
                                  <a:effectLst/>
                                  <a:latin typeface="Times New Roman" panose="02020603050405020304" pitchFamily="18" charset="0"/>
                                  <a:ea typeface="隶书" pitchFamily="49" charset="-122"/>
                                  <a:cs typeface="Times New Roman" panose="02020603050405020304" pitchFamily="18" charset="0"/>
                                </a:rPr>
                                <m:t>P</m:t>
                              </m:r>
                              <m:r>
                                <m:rPr>
                                  <m:nor/>
                                </m:rPr>
                                <a:rPr lang="en-US" altLang="zh-CN" sz="2000" b="0" i="0" baseline="-25000" dirty="0" smtClean="0">
                                  <a:effectLst/>
                                  <a:latin typeface="Times New Roman" panose="02020603050405020304" pitchFamily="18" charset="0"/>
                                  <a:ea typeface="隶书" pitchFamily="49" charset="-122"/>
                                  <a:cs typeface="Times New Roman" panose="02020603050405020304" pitchFamily="18" charset="0"/>
                                </a:rPr>
                                <m:t>12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000" i="1" dirty="0">
                                  <a:effectLst/>
                                  <a:latin typeface="Times New Roman" panose="02020603050405020304" pitchFamily="18" charset="0"/>
                                  <a:ea typeface="隶书" pitchFamily="49" charset="-122"/>
                                  <a:cs typeface="Times New Roman" panose="02020603050405020304" pitchFamily="18" charset="0"/>
                                </a:rPr>
                                <m:t>P</m:t>
                              </m:r>
                              <m:r>
                                <m:rPr>
                                  <m:nor/>
                                </m:rPr>
                                <a:rPr lang="en-US" altLang="zh-CN" sz="2000" baseline="-25000" dirty="0">
                                  <a:effectLst/>
                                  <a:latin typeface="Times New Roman" panose="02020603050405020304" pitchFamily="18" charset="0"/>
                                  <a:ea typeface="隶书" pitchFamily="49" charset="-122"/>
                                  <a:cs typeface="Times New Roman" panose="02020603050405020304" pitchFamily="18" charset="0"/>
                                </a:rPr>
                                <m:t>12</m:t>
                              </m:r>
                              <m:r>
                                <m:rPr>
                                  <m:nor/>
                                </m:rPr>
                                <a:rPr lang="en-US" altLang="zh-CN" sz="2000" i="1" dirty="0">
                                  <a:effectLst/>
                                  <a:latin typeface="Times New Roman" panose="02020603050405020304" pitchFamily="18" charset="0"/>
                                  <a:ea typeface="隶书" pitchFamily="49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en-US" altLang="zh-CN" sz="2000" i="1" dirty="0">
                                  <a:effectLst/>
                                  <a:latin typeface="Times New Roman" panose="02020603050405020304" pitchFamily="18" charset="0"/>
                                  <a:ea typeface="隶书" pitchFamily="49" charset="-122"/>
                                  <a:cs typeface="Times New Roman" panose="02020603050405020304" pitchFamily="18" charset="0"/>
                                </a:rPr>
                                <m:t>P</m:t>
                              </m:r>
                              <m:r>
                                <m:rPr>
                                  <m:nor/>
                                </m:rPr>
                                <a:rPr lang="en-US" altLang="zh-CN" sz="2000" baseline="-25000" dirty="0">
                                  <a:effectLst/>
                                  <a:latin typeface="Times New Roman" panose="02020603050405020304" pitchFamily="18" charset="0"/>
                                  <a:ea typeface="隶书" pitchFamily="49" charset="-122"/>
                                  <a:cs typeface="Times New Roman" panose="02020603050405020304" pitchFamily="18" charset="0"/>
                                </a:rPr>
                                <m:t>21</m:t>
                              </m:r>
                            </m:den>
                          </m:f>
                          <m:r>
                            <a:rPr lang="en-US" altLang="zh-CN" sz="2000" i="1" dirty="0">
                              <a:effectLst/>
                              <a:latin typeface="Cambria Math" panose="02040503050406030204" pitchFamily="18" charset="0"/>
                              <a:ea typeface="隶书" pitchFamily="49" charset="-122"/>
                              <a:cs typeface="Times New Roman" panose="020206030504050203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altLang="zh-CN" sz="2000" i="1" dirty="0">
                                  <a:effectLst/>
                                  <a:latin typeface="Cambria Math" panose="02040503050406030204" pitchFamily="18" charset="0"/>
                                  <a:ea typeface="隶书" pitchFamily="49" charset="-122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000" b="0" i="1" dirty="0" smtClean="0">
                                  <a:effectLst/>
                                  <a:latin typeface="Cambria Math" panose="02040503050406030204" pitchFamily="18" charset="0"/>
                                  <a:ea typeface="隶书" pitchFamily="49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US" altLang="zh-CN" sz="2000" i="1" dirty="0">
                                  <a:effectLst/>
                                  <a:latin typeface="Times New Roman" panose="02020603050405020304" pitchFamily="18" charset="0"/>
                                  <a:ea typeface="隶书" pitchFamily="49" charset="-122"/>
                                  <a:cs typeface="Times New Roman" panose="02020603050405020304" pitchFamily="18" charset="0"/>
                                </a:rPr>
                                <m:t>P</m:t>
                              </m:r>
                              <m:r>
                                <m:rPr>
                                  <m:nor/>
                                </m:rPr>
                                <a:rPr lang="en-US" altLang="zh-CN" sz="2000" baseline="-25000" dirty="0">
                                  <a:effectLst/>
                                  <a:latin typeface="Times New Roman" panose="02020603050405020304" pitchFamily="18" charset="0"/>
                                  <a:ea typeface="隶书" pitchFamily="49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en-US" altLang="zh-CN" sz="2000" b="0" i="0" baseline="-25000" dirty="0" smtClean="0">
                                  <a:effectLst/>
                                  <a:latin typeface="Times New Roman" panose="02020603050405020304" pitchFamily="18" charset="0"/>
                                  <a:ea typeface="隶书" pitchFamily="49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000" i="1" dirty="0">
                                  <a:effectLst/>
                                  <a:latin typeface="Times New Roman" panose="02020603050405020304" pitchFamily="18" charset="0"/>
                                  <a:ea typeface="隶书" pitchFamily="49" charset="-122"/>
                                  <a:cs typeface="Times New Roman" panose="02020603050405020304" pitchFamily="18" charset="0"/>
                                </a:rPr>
                                <m:t>P</m:t>
                              </m:r>
                              <m:r>
                                <m:rPr>
                                  <m:nor/>
                                </m:rPr>
                                <a:rPr lang="en-US" altLang="zh-CN" sz="2000" baseline="-25000" dirty="0">
                                  <a:effectLst/>
                                  <a:latin typeface="Times New Roman" panose="02020603050405020304" pitchFamily="18" charset="0"/>
                                  <a:ea typeface="隶书" pitchFamily="49" charset="-122"/>
                                  <a:cs typeface="Times New Roman" panose="02020603050405020304" pitchFamily="18" charset="0"/>
                                </a:rPr>
                                <m:t>12</m:t>
                              </m:r>
                              <m:r>
                                <m:rPr>
                                  <m:nor/>
                                </m:rPr>
                                <a:rPr lang="en-US" altLang="zh-CN" sz="2000" i="1" dirty="0">
                                  <a:effectLst/>
                                  <a:latin typeface="Times New Roman" panose="02020603050405020304" pitchFamily="18" charset="0"/>
                                  <a:ea typeface="隶书" pitchFamily="49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en-US" altLang="zh-CN" sz="2000" i="1" dirty="0">
                                  <a:effectLst/>
                                  <a:latin typeface="Times New Roman" panose="02020603050405020304" pitchFamily="18" charset="0"/>
                                  <a:ea typeface="隶书" pitchFamily="49" charset="-122"/>
                                  <a:cs typeface="Times New Roman" panose="02020603050405020304" pitchFamily="18" charset="0"/>
                                </a:rPr>
                                <m:t>P</m:t>
                              </m:r>
                              <m:r>
                                <m:rPr>
                                  <m:nor/>
                                </m:rPr>
                                <a:rPr lang="en-US" altLang="zh-CN" sz="2000" baseline="-25000" dirty="0">
                                  <a:effectLst/>
                                  <a:latin typeface="Times New Roman" panose="02020603050405020304" pitchFamily="18" charset="0"/>
                                  <a:ea typeface="隶书" pitchFamily="49" charset="-122"/>
                                  <a:cs typeface="Times New Roman" panose="02020603050405020304" pitchFamily="18" charset="0"/>
                                </a:rPr>
                                <m:t>21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altLang="zh-CN" sz="2000" dirty="0">
                              <a:effectLst/>
                              <a:latin typeface="Times New Roman" panose="02020603050405020304" pitchFamily="18" charset="0"/>
                              <a:ea typeface="隶书" pitchFamily="49" charset="-122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altLang="zh-CN" sz="2000" baseline="30000" dirty="0">
                              <a:effectLst/>
                              <a:latin typeface="Times New Roman" panose="02020603050405020304" pitchFamily="18" charset="0"/>
                              <a:ea typeface="隶书" pitchFamily="49" charset="-122"/>
                              <a:cs typeface="Times New Roman" panose="02020603050405020304" pitchFamily="18" charset="0"/>
                            </a:rPr>
                            <m:t>T</m:t>
                          </m:r>
                        </m:e>
                      </m:mr>
                    </m:m>
                  </m:oMath>
                </a14:m>
                <a:endParaRPr lang="en-US" altLang="zh-CN" sz="2000" dirty="0">
                  <a:effectLst/>
                  <a:latin typeface="Comic Sans MS" panose="030F0702030302020204" pitchFamily="66" charset="0"/>
                  <a:ea typeface="隶书" pitchFamily="49" charset="-122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  <a:defRPr/>
                </a:pPr>
                <a:endParaRPr lang="en-US" altLang="zh-CN" sz="2000" dirty="0">
                  <a:effectLst/>
                  <a:latin typeface="Comic Sans MS" panose="030F0702030302020204" pitchFamily="66" charset="0"/>
                  <a:ea typeface="隶书" pitchFamily="49" charset="-122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  <a:defRPr/>
                </a:pPr>
                <a:r>
                  <a:rPr lang="en-US" altLang="zh-CN" sz="2000" dirty="0">
                    <a:effectLst/>
                    <a:latin typeface="Comic Sans MS" panose="030F0702030302020204" pitchFamily="66" charset="0"/>
                    <a:ea typeface="隶书" pitchFamily="49" charset="-122"/>
                    <a:cs typeface="Times New Roman" panose="02020603050405020304" pitchFamily="18" charset="0"/>
                  </a:rPr>
                  <a:t>Note that </a:t>
                </a:r>
                <a:r>
                  <a:rPr lang="el-GR" altLang="zh-CN" sz="20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000" i="1" baseline="-25000" dirty="0" err="1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i</a:t>
                </a:r>
                <a:r>
                  <a:rPr lang="el-GR" altLang="zh-CN" sz="20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ν</a:t>
                </a:r>
                <a:r>
                  <a:rPr lang="en-US" altLang="zh-CN" sz="2000" i="1" baseline="-25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j</a:t>
                </a:r>
                <a:r>
                  <a:rPr lang="el-GR" altLang="zh-CN" sz="2000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000" i="1" dirty="0" err="1">
                    <a:effectLst/>
                    <a:latin typeface="Symbol" panose="05050102010706020507" pitchFamily="18" charset="2"/>
                    <a:ea typeface="隶书" pitchFamily="49" charset="-122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000" i="1" baseline="-25000" dirty="0" err="1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ij</a:t>
                </a:r>
                <a:r>
                  <a:rPr lang="en-US" altLang="zh-CN" sz="2000" i="1" baseline="-25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2000" dirty="0">
                    <a:effectLst/>
                    <a:latin typeface="Comic Sans MS" panose="030F0702030302020204" pitchFamily="66" charset="0"/>
                    <a:ea typeface="隶书" pitchFamily="49" charset="-122"/>
                    <a:cs typeface="Times New Roman" panose="02020603050405020304" pitchFamily="18" charset="0"/>
                  </a:rPr>
                  <a:t>in general, if </a:t>
                </a:r>
                <a:r>
                  <a:rPr lang="el-GR" altLang="zh-CN" sz="20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000" i="1" baseline="-25000" dirty="0" err="1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i</a:t>
                </a:r>
                <a:r>
                  <a:rPr lang="en-US" altLang="zh-CN" sz="2000" b="1" i="1" dirty="0" err="1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000" baseline="-25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= </a:t>
                </a:r>
                <a:r>
                  <a:rPr lang="el-GR" altLang="zh-CN" sz="2000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000" i="1" baseline="-25000" dirty="0" err="1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i</a:t>
                </a:r>
                <a:r>
                  <a:rPr lang="el-GR" altLang="zh-CN" sz="2000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l-GR" altLang="zh-CN" sz="20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000" i="1" baseline="-25000" dirty="0" err="1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i</a:t>
                </a:r>
                <a:r>
                  <a:rPr lang="en-US" altLang="zh-CN" sz="2000" i="1" baseline="-25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effectLst/>
                    <a:latin typeface="Comic Sans MS" panose="030F0702030302020204" pitchFamily="66" charset="0"/>
                    <a:ea typeface="隶书" pitchFamily="49" charset="-122"/>
                    <a:cs typeface="Times New Roman" panose="02020603050405020304" pitchFamily="18" charset="0"/>
                  </a:rPr>
                  <a:t>, and </a:t>
                </a:r>
                <a:r>
                  <a:rPr lang="en-US" altLang="zh-CN" sz="2000" b="1" i="1" dirty="0" err="1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Pv</a:t>
                </a:r>
                <a:r>
                  <a:rPr lang="en-US" altLang="zh-CN" sz="2000" i="1" baseline="-25000" dirty="0" err="1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i</a:t>
                </a:r>
                <a:r>
                  <a:rPr lang="en-US" altLang="zh-CN" sz="2000" baseline="-25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= </a:t>
                </a:r>
                <a:r>
                  <a:rPr lang="el-GR" altLang="zh-CN" sz="2000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000" i="1" baseline="-25000" dirty="0" err="1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i</a:t>
                </a:r>
                <a:r>
                  <a:rPr lang="el-GR" altLang="zh-CN" sz="2000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v</a:t>
                </a:r>
                <a:r>
                  <a:rPr lang="en-US" altLang="zh-CN" sz="2000" i="1" baseline="-25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i </a:t>
                </a:r>
                <a:r>
                  <a:rPr lang="en-US" altLang="zh-CN" sz="2000" dirty="0">
                    <a:effectLst/>
                    <a:latin typeface="Comic Sans MS" panose="030F0702030302020204" pitchFamily="66" charset="0"/>
                    <a:ea typeface="隶书" pitchFamily="49" charset="-122"/>
                    <a:cs typeface="Times New Roman" panose="02020603050405020304" pitchFamily="18" charset="0"/>
                  </a:rPr>
                  <a:t>, for all the </a:t>
                </a:r>
                <a:r>
                  <a:rPr lang="en-US" altLang="zh-CN" sz="2000" i="1" dirty="0" err="1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i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=1,2,…,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2000" dirty="0">
                    <a:effectLst/>
                    <a:latin typeface="Comic Sans MS" panose="030F0702030302020204" pitchFamily="66" charset="0"/>
                    <a:ea typeface="隶书" pitchFamily="49" charset="-122"/>
                    <a:cs typeface="Times New Roman" panose="02020603050405020304" pitchFamily="18" charset="0"/>
                  </a:rPr>
                  <a:t>then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l-GR" altLang="zh-CN" sz="2000" b="1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000" i="1" baseline="-25000" dirty="0" err="1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i</a:t>
                </a:r>
                <a:r>
                  <a:rPr lang="en-US" altLang="zh-CN" sz="2000" i="1" baseline="-25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b="1" i="1" dirty="0" err="1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v</a:t>
                </a:r>
                <a:r>
                  <a:rPr lang="en-US" altLang="zh-CN" sz="2000" i="1" baseline="-25000" dirty="0" err="1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j</a:t>
                </a:r>
                <a:r>
                  <a:rPr lang="en-US" altLang="zh-CN" sz="2000" baseline="-25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= 0 </a:t>
                </a:r>
                <a:r>
                  <a:rPr lang="en-US" altLang="zh-CN" sz="2000" dirty="0">
                    <a:effectLst/>
                    <a:latin typeface="Comic Sans MS" panose="030F0702030302020204" pitchFamily="66" charset="0"/>
                    <a:ea typeface="隶书" pitchFamily="49" charset="-122"/>
                    <a:cs typeface="Times New Roman" panose="02020603050405020304" pitchFamily="18" charset="0"/>
                  </a:rPr>
                  <a:t>if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l-GR" altLang="zh-CN" sz="2000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000" i="1" baseline="-25000" dirty="0" err="1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i</a:t>
                </a:r>
                <a:r>
                  <a:rPr lang="el-GR" altLang="zh-CN" sz="2000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baseline="-25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  <a:sym typeface="Euclid Symbol" panose="05050102010706020507" pitchFamily="18" charset="2"/>
                  </a:rPr>
                  <a:t>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l-GR" altLang="zh-CN" sz="2000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000" i="1" baseline="-25000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j</a:t>
                </a:r>
                <a:r>
                  <a:rPr lang="el-GR" altLang="zh-CN" sz="2000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隶书" pitchFamily="49" charset="-122"/>
                    <a:cs typeface="Times New Roman" panose="02020603050405020304" pitchFamily="18" charset="0"/>
                  </a:rPr>
                  <a:t>.</a:t>
                </a:r>
                <a:endParaRPr lang="en-US" altLang="zh-CN" sz="2000" dirty="0">
                  <a:effectLst/>
                  <a:latin typeface="Comic Sans MS" panose="030F0702030302020204" pitchFamily="66" charset="0"/>
                  <a:ea typeface="隶书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blipFill>
                <a:blip r:embed="rId2"/>
                <a:stretch>
                  <a:fillRect l="-741" t="-9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955239"/>
      </p:ext>
    </p:extLst>
  </p:cSld>
  <p:clrMapOvr>
    <a:masterClrMapping/>
  </p:clrMapOvr>
</p:sld>
</file>

<file path=ppt/theme/theme1.xml><?xml version="1.0" encoding="utf-8"?>
<a:theme xmlns:a="http://schemas.openxmlformats.org/drawingml/2006/main" name="4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4_Stream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隶书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隶书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18788</TotalTime>
  <Words>3442</Words>
  <Application>Microsoft Office PowerPoint</Application>
  <PresentationFormat>自定义</PresentationFormat>
  <Paragraphs>238</Paragraphs>
  <Slides>29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0" baseType="lpstr">
      <vt:lpstr>隶书</vt:lpstr>
      <vt:lpstr>宋体</vt:lpstr>
      <vt:lpstr>Arial</vt:lpstr>
      <vt:lpstr>Calibri</vt:lpstr>
      <vt:lpstr>Cambria Math</vt:lpstr>
      <vt:lpstr>Comic Sans MS</vt:lpstr>
      <vt:lpstr>Euclid Symbol</vt:lpstr>
      <vt:lpstr>Symbol</vt:lpstr>
      <vt:lpstr>Times New Roman</vt:lpstr>
      <vt:lpstr>Wingdings</vt:lpstr>
      <vt:lpstr>4_Stream</vt:lpstr>
      <vt:lpstr>Discrete Stochastic Processes</vt:lpstr>
      <vt:lpstr>Markov eigenvalue &amp; eigenvector</vt:lpstr>
      <vt:lpstr>Review of Ergodic Unichains</vt:lpstr>
      <vt:lpstr>Review of Ergodic Unichains</vt:lpstr>
      <vt:lpstr>Basic Linear Algebra Facts</vt:lpstr>
      <vt:lpstr>Basic Linear Algebra Facts</vt:lpstr>
      <vt:lpstr>Basic Linear Algebra Facts</vt:lpstr>
      <vt:lpstr>Markov Chain of 2 states</vt:lpstr>
      <vt:lpstr>Markov Chain of 2 states</vt:lpstr>
      <vt:lpstr>Markov Chain of 2 states</vt:lpstr>
      <vt:lpstr>Distinct eigenvalues for M&gt;2 states</vt:lpstr>
      <vt:lpstr>Distinct eigenvalues for M&gt;2 states</vt:lpstr>
      <vt:lpstr>M states &amp; M independent eigenvectors</vt:lpstr>
      <vt:lpstr>Jordan form</vt:lpstr>
      <vt:lpstr>Jordan form</vt:lpstr>
      <vt:lpstr>Rewards for Markov Chains</vt:lpstr>
      <vt:lpstr>Rewards for Markov Chains</vt:lpstr>
      <vt:lpstr>M states &amp; M independent eigenvectors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UCONN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Complex Variables</dc:title>
  <dc:creator>HuskyPC</dc:creator>
  <cp:lastModifiedBy>ie</cp:lastModifiedBy>
  <cp:revision>304</cp:revision>
  <dcterms:created xsi:type="dcterms:W3CDTF">2005-09-08T13:49:50Z</dcterms:created>
  <dcterms:modified xsi:type="dcterms:W3CDTF">2020-11-18T11:11:25Z</dcterms:modified>
</cp:coreProperties>
</file>