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3" r:id="rId3"/>
    <p:sldId id="352" r:id="rId4"/>
    <p:sldId id="325" r:id="rId5"/>
    <p:sldId id="355" r:id="rId6"/>
    <p:sldId id="332" r:id="rId7"/>
    <p:sldId id="353" r:id="rId8"/>
    <p:sldId id="333" r:id="rId9"/>
    <p:sldId id="336" r:id="rId10"/>
    <p:sldId id="356" r:id="rId11"/>
    <p:sldId id="357" r:id="rId12"/>
    <p:sldId id="360" r:id="rId13"/>
    <p:sldId id="358" r:id="rId14"/>
    <p:sldId id="359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80" r:id="rId34"/>
    <p:sldId id="379" r:id="rId35"/>
  </p:sldIdLst>
  <p:sldSz cx="9145588" cy="51482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808080"/>
    <a:srgbClr val="FFFF00"/>
    <a:srgbClr val="000046"/>
    <a:srgbClr val="00005C"/>
    <a:srgbClr val="33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1" autoAdjust="0"/>
    <p:restoredTop sz="93427" autoAdjust="0"/>
  </p:normalViewPr>
  <p:slideViewPr>
    <p:cSldViewPr>
      <p:cViewPr>
        <p:scale>
          <a:sx n="90" d="100"/>
          <a:sy n="90" d="100"/>
        </p:scale>
        <p:origin x="168" y="252"/>
      </p:cViewPr>
      <p:guideLst>
        <p:guide orient="horz" pos="162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A50BA385-1055-4B8A-9F06-DA1AA3E9B1A5}" type="datetimeFigureOut">
              <a:rPr lang="zh-CN" altLang="en-US"/>
              <a:pPr>
                <a:defRPr/>
              </a:pPr>
              <a:t>2020/11/8</a:t>
            </a:fld>
            <a:endParaRPr lang="en-US" altLang="zh-CN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DD262F31-33D1-4D6C-AC8F-1FE51B1F5B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E0838C7F-FAB2-44F2-B671-C309B4BEEA63}" type="datetimeFigureOut">
              <a:rPr lang="zh-CN" altLang="en-US"/>
              <a:pPr>
                <a:defRPr/>
              </a:pPr>
              <a:t>2020/11/8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721D10FF-AF90-4AE1-BB43-3D556B5992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altLang="zh-CN">
                <a:sym typeface="Symbol" pitchFamily="18" charset="2"/>
              </a:rPr>
              <a:t>Nonevent sample is weird, usually ignorable.</a:t>
            </a:r>
          </a:p>
          <a:p>
            <a:pPr lvl="1" eaLnBrk="1" hangingPunct="1"/>
            <a:endParaRPr lang="en-US" altLang="zh-CN">
              <a:sym typeface="Symbol" pitchFamily="18" charset="2"/>
            </a:endParaRPr>
          </a:p>
          <a:p>
            <a:pPr lvl="1" eaLnBrk="1" hangingPunct="1"/>
            <a:r>
              <a:rPr lang="en-US" altLang="zh-CN">
                <a:sym typeface="Symbol" pitchFamily="18" charset="2"/>
              </a:rPr>
              <a:t>The last is ho-hum but useful for limits.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52600"/>
            <a:ext cx="7772400" cy="1920875"/>
          </a:xfrm>
        </p:spPr>
        <p:txBody>
          <a:bodyPr/>
          <a:lstStyle>
            <a:lvl1pPr>
              <a:defRPr sz="6000">
                <a:solidFill>
                  <a:schemeClr val="hlink"/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" charset="0"/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691063"/>
            <a:ext cx="2133600" cy="357187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6F08D824-79D6-4030-8838-2874A7894EBB}" type="datetime1">
              <a:rPr lang="zh-CN" altLang="en-US"/>
              <a:pPr>
                <a:defRPr/>
              </a:pPr>
              <a:t>2020/11/8</a:t>
            </a:fld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4788" y="4695825"/>
            <a:ext cx="2133600" cy="357188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0BDB65BD-1BC6-4EEB-9A07-75E91B9A86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4E60759B50C1BE296BEE457837439B9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12188" y="57150"/>
            <a:ext cx="49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chool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563" y="5715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6"/>
            </a:gs>
            <a:gs pos="50000">
              <a:srgbClr val="000020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31188" cy="406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901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1905000" y="4805363"/>
            <a:ext cx="5335588" cy="2286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folHlink"/>
                </a:solidFill>
                <a:ea typeface="隶书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1325"/>
            <a:ext cx="7773988" cy="1443038"/>
          </a:xfrm>
        </p:spPr>
        <p:txBody>
          <a:bodyPr/>
          <a:lstStyle/>
          <a:p>
            <a:pPr eaLnBrk="1" hangingPunct="1"/>
            <a:r>
              <a:rPr lang="en-US" altLang="zh-CN" sz="5400">
                <a:solidFill>
                  <a:srgbClr val="FFFF00"/>
                </a:solidFill>
                <a:effectLst/>
                <a:ea typeface="隶书" pitchFamily="49" charset="-122"/>
              </a:rPr>
              <a:t>Discrete Stochastic Processes</a:t>
            </a:r>
            <a:endParaRPr lang="en-US" altLang="zh-CN" sz="4800">
              <a:solidFill>
                <a:srgbClr val="FFFF00"/>
              </a:solidFill>
              <a:effectLst/>
              <a:ea typeface="隶书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93925"/>
            <a:ext cx="6402388" cy="1258888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r>
              <a:rPr lang="en-US" altLang="zh-CN" sz="2400" dirty="0">
                <a:solidFill>
                  <a:schemeClr val="folHlink"/>
                </a:solidFill>
                <a:latin typeface="Comic Sans MS" pitchFamily="66" charset="0"/>
                <a:ea typeface="隶书" pitchFamily="49" charset="-122"/>
              </a:rPr>
              <a:t>Lecture 03</a:t>
            </a:r>
          </a:p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10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10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r>
              <a:rPr lang="en-US" altLang="zh-CN" sz="1000" dirty="0">
                <a:solidFill>
                  <a:schemeClr val="folHlink"/>
                </a:solidFill>
                <a:ea typeface="隶书" pitchFamily="49" charset="-122"/>
              </a:rPr>
              <a:t>________________________________________________________________________________________</a:t>
            </a: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482D75"/>
                </a:solidFill>
                <a:ea typeface="隶书" pitchFamily="49" charset="-122"/>
              </a:rPr>
              <a:t>2020 Autumn       @ SDUWH</a:t>
            </a:r>
            <a:endParaRPr lang="en-US" altLang="zh-CN" dirty="0">
              <a:solidFill>
                <a:schemeClr val="folHlink"/>
              </a:solidFill>
              <a:ea typeface="隶书" pitchFamily="49" charset="-122"/>
            </a:endParaRPr>
          </a:p>
        </p:txBody>
      </p:sp>
      <p:pic>
        <p:nvPicPr>
          <p:cNvPr id="6147" name="Picture 5" descr="School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1363" y="4510088"/>
            <a:ext cx="3048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隶书" pitchFamily="49" charset="-122"/>
              </a:rPr>
              <a:t>Conditional Arrival Densities</a:t>
            </a:r>
            <a:endParaRPr lang="zh-CN" altLang="en-US">
              <a:effectLst/>
              <a:ea typeface="隶书" pitchFamily="49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defRPr/>
            </a:pPr>
            <a:r>
              <a:rPr lang="en-US" altLang="zh-CN" sz="1800" dirty="0">
                <a:effectLst/>
                <a:latin typeface="Comic Sans MS" pitchFamily="66" charset="0"/>
                <a:ea typeface="隶书" pitchFamily="49" charset="-122"/>
              </a:rPr>
              <a:t>When </a:t>
            </a:r>
            <a:r>
              <a:rPr lang="en-US" altLang="zh-CN" sz="1800" i="1" dirty="0"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1800" dirty="0"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1800" i="1" dirty="0"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1800" dirty="0">
                <a:latin typeface="Times New Roman" pitchFamily="18" charset="0"/>
                <a:ea typeface="宋体" charset="-122"/>
              </a:rPr>
              <a:t>)=2,</a:t>
            </a:r>
            <a:endParaRPr lang="en-US" altLang="zh-CN" sz="1800" dirty="0">
              <a:effectLst/>
              <a:latin typeface="Comic Sans MS" pitchFamily="66" charset="0"/>
              <a:ea typeface="隶书" pitchFamily="49" charset="-122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994" y="1050131"/>
            <a:ext cx="7467600" cy="1567160"/>
          </a:xfrm>
          <a:prstGeom prst="rect">
            <a:avLst/>
          </a:prstGeom>
          <a:blipFill>
            <a:blip r:embed="rId2"/>
            <a:stretch>
              <a:fillRect l="-130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2649538"/>
            <a:ext cx="58388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矩形 6"/>
          <p:cNvSpPr>
            <a:spLocks noChangeArrowheads="1"/>
          </p:cNvSpPr>
          <p:nvPr/>
        </p:nvSpPr>
        <p:spPr bwMode="auto">
          <a:xfrm>
            <a:off x="1144588" y="4097338"/>
            <a:ext cx="746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omic Sans MS" pitchFamily="66" charset="0"/>
              </a:rPr>
              <a:t>Distribution  does not depend on 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>
                <a:latin typeface="Comic Sans MS" pitchFamily="66" charset="0"/>
                <a:cs typeface="Times New Roman" pitchFamily="18" charset="0"/>
              </a:rPr>
              <a:t>or</a:t>
            </a:r>
            <a:r>
              <a:rPr lang="en-US" altLang="zh-CN">
                <a:latin typeface="Comic Sans MS" pitchFamily="66" charset="0"/>
              </a:rPr>
              <a:t> 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>
                <a:latin typeface="Comic Sans MS" pitchFamily="66" charset="0"/>
              </a:rPr>
              <a:t> , still uniform over 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>
                <a:solidFill>
                  <a:srgbClr val="FFFFCC"/>
                </a:solidFill>
              </a:rPr>
              <a:t>Information &amp; Telecommunication Engineering (0900203)  @ SDUWH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隶书" pitchFamily="49" charset="-122"/>
              </a:rPr>
              <a:t>Conditional Arrival Densities</a:t>
            </a:r>
            <a:endParaRPr lang="zh-CN" altLang="en-US">
              <a:effectLst/>
              <a:ea typeface="隶书" pitchFamily="49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defRPr/>
            </a:pPr>
            <a:r>
              <a:rPr lang="en-US" altLang="zh-CN" sz="2000" dirty="0">
                <a:effectLst/>
                <a:latin typeface="Comic Sans MS" pitchFamily="66" charset="0"/>
                <a:ea typeface="隶书" pitchFamily="49" charset="-122"/>
              </a:rPr>
              <a:t>When </a:t>
            </a:r>
            <a:r>
              <a:rPr lang="en-US" altLang="zh-CN" sz="2000" i="1" dirty="0"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000" dirty="0"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 dirty="0"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 dirty="0">
                <a:latin typeface="Times New Roman" pitchFamily="18" charset="0"/>
                <a:ea typeface="宋体" charset="-122"/>
              </a:rPr>
              <a:t>)=</a:t>
            </a:r>
            <a:r>
              <a:rPr lang="en-US" altLang="zh-CN" sz="2000" i="1" dirty="0"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1800" dirty="0">
                <a:latin typeface="Times New Roman" pitchFamily="18" charset="0"/>
                <a:ea typeface="宋体" charset="-122"/>
              </a:rPr>
              <a:t>,</a:t>
            </a:r>
          </a:p>
          <a:p>
            <a:pPr lvl="1">
              <a:defRPr/>
            </a:pPr>
            <a:endParaRPr lang="en-US" altLang="zh-CN" sz="1800" dirty="0">
              <a:effectLst/>
              <a:latin typeface="Times New Roman" pitchFamily="18" charset="0"/>
              <a:ea typeface="宋体" charset="-122"/>
            </a:endParaRPr>
          </a:p>
          <a:p>
            <a:pPr lvl="1">
              <a:defRPr/>
            </a:pPr>
            <a:endParaRPr lang="en-US" altLang="zh-CN" sz="1800" dirty="0">
              <a:effectLst/>
              <a:latin typeface="Times New Roman" pitchFamily="18" charset="0"/>
              <a:ea typeface="宋体" charset="-122"/>
            </a:endParaRPr>
          </a:p>
          <a:p>
            <a:pPr lvl="1">
              <a:defRPr/>
            </a:pPr>
            <a:r>
              <a:rPr lang="en-US" sz="2000" kern="1200" dirty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宋体" charset="-122"/>
              </a:rPr>
              <a:t>Again  uniform over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0&lt; </a:t>
            </a:r>
            <a:r>
              <a:rPr lang="en-US" sz="20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…&lt; </a:t>
            </a:r>
            <a:r>
              <a:rPr lang="en-US" sz="20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baseline="-25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0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. </a:t>
            </a:r>
            <a:endParaRPr lang="en-US" sz="2000" kern="1200" dirty="0">
              <a:solidFill>
                <a:srgbClr val="FFFFFF"/>
              </a:solidFill>
              <a:effectLst/>
              <a:latin typeface="Comic Sans MS" panose="030F0702030302020204" pitchFamily="66" charset="0"/>
              <a:ea typeface="宋体" charset="-122"/>
            </a:endParaRPr>
          </a:p>
          <a:p>
            <a:pPr lvl="1"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Let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,... ,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be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</a:rPr>
              <a:t>iid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uniform 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</a:rPr>
              <a:t>rv’s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over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,... ,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be the order statistics for </a:t>
            </a:r>
            <a:r>
              <a:rPr lang="en-US" altLang="zh-CN" sz="2000" b="1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, 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smallest among </a:t>
            </a:r>
            <a:r>
              <a:rPr lang="en-US" altLang="zh-CN" sz="2000" b="1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. The volume of</a:t>
            </a:r>
            <a:r>
              <a:rPr lang="en-US" altLang="zh-CN" sz="2000" b="1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U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is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 </a:t>
            </a:r>
            <a:r>
              <a:rPr lang="en-US" altLang="zh-CN" sz="2000" i="1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, density of </a:t>
            </a:r>
            <a:r>
              <a:rPr lang="en-US" altLang="zh-CN" sz="2000" b="1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is nonzero partitions into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!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regions that each one mapping to a ordered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,... ,u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. Thus each partition is 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 </a:t>
            </a:r>
            <a:r>
              <a:rPr lang="en-US" altLang="zh-CN" sz="2000" i="1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Symbol" panose="05050102010706020507" pitchFamily="18" charset="2"/>
                <a:ea typeface="+mj-ea"/>
                <a:cs typeface="Times New Roman" panose="02020603050405020304" pitchFamily="18" charset="0"/>
              </a:rPr>
              <a:t>/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!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, each partition of </a:t>
            </a:r>
            <a:r>
              <a:rPr lang="en-US" altLang="zh-CN" sz="2000" b="1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is also 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 </a:t>
            </a:r>
            <a:r>
              <a:rPr lang="en-US" altLang="zh-CN" sz="2000" i="1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/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!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 </a:t>
            </a:r>
          </a:p>
          <a:p>
            <a:pPr lvl="1">
              <a:defRPr/>
            </a:pPr>
            <a:r>
              <a:rPr lang="en-US" altLang="zh-CN" sz="2000" b="1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stands for the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arrival epochs for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)=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, or the order statistics of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nonzero uniform 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</a:rPr>
              <a:t>iid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</a:rPr>
              <a:t>rv’s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,... ,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.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96394" y="745331"/>
            <a:ext cx="4724400" cy="824200"/>
          </a:xfrm>
          <a:prstGeom prst="rect">
            <a:avLst/>
          </a:prstGeom>
          <a:blipFill>
            <a:blip r:embed="rId2"/>
            <a:stretch>
              <a:fillRect b="-74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/>
          </p:cNvPr>
          <p:cNvSpPr txBox="1">
            <a:spLocks noChangeArrowheads="1"/>
          </p:cNvSpPr>
          <p:nvPr/>
        </p:nvSpPr>
        <p:spPr bwMode="auto">
          <a:xfrm>
            <a:off x="457200" y="873125"/>
            <a:ext cx="8231188" cy="3932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lvl="1">
              <a:defRPr/>
            </a:pPr>
            <a:r>
              <a:rPr lang="en-US" altLang="zh-CN" sz="2000" kern="0" dirty="0">
                <a:effectLst/>
                <a:latin typeface="Comic Sans MS" panose="030F0702030302020204" pitchFamily="66" charset="0"/>
                <a:ea typeface="宋体" charset="-122"/>
              </a:rPr>
              <a:t>On the condition of</a:t>
            </a:r>
            <a:r>
              <a:rPr lang="en-US" altLang="zh-CN" sz="2000" dirty="0">
                <a:effectLst/>
                <a:latin typeface="Comic Sans MS" pitchFamily="66" charset="0"/>
                <a:ea typeface="隶书" pitchFamily="49" charset="-122"/>
              </a:rPr>
              <a:t> </a:t>
            </a:r>
            <a:r>
              <a:rPr lang="en-US" altLang="zh-CN" sz="2000" i="1" dirty="0"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000" dirty="0"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 dirty="0"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 dirty="0">
                <a:latin typeface="Times New Roman" pitchFamily="18" charset="0"/>
                <a:ea typeface="宋体" charset="-122"/>
              </a:rPr>
              <a:t>)=</a:t>
            </a:r>
            <a:r>
              <a:rPr lang="en-US" altLang="zh-CN" sz="2000" i="1" dirty="0"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1800" dirty="0">
                <a:latin typeface="Times New Roman" pitchFamily="18" charset="0"/>
                <a:ea typeface="宋体" charset="-122"/>
              </a:rPr>
              <a:t>,</a:t>
            </a:r>
            <a:r>
              <a:rPr lang="en-US" altLang="zh-CN" sz="2000" kern="0" dirty="0">
                <a:effectLst/>
                <a:latin typeface="Comic Sans MS" panose="030F0702030302020204" pitchFamily="66" charset="0"/>
                <a:ea typeface="宋体" charset="-122"/>
              </a:rPr>
              <a:t> find the distribution of </a:t>
            </a:r>
            <a:r>
              <a:rPr lang="en-US" altLang="zh-CN" sz="2000" i="1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</a:t>
            </a:r>
            <a:r>
              <a:rPr lang="en-US" altLang="zh-CN" sz="2000" kern="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endParaRPr lang="en-US" altLang="zh-CN" sz="2000" kern="0" dirty="0">
              <a:effectLst/>
              <a:latin typeface="Comic Sans MS" panose="030F0702030302020204" pitchFamily="66" charset="0"/>
              <a:ea typeface="宋体" charset="-122"/>
            </a:endParaRPr>
          </a:p>
          <a:p>
            <a:pPr lvl="1">
              <a:defRPr/>
            </a:pPr>
            <a:r>
              <a:rPr lang="en-US" altLang="zh-CN" sz="2000" i="1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</a:t>
            </a:r>
            <a:r>
              <a:rPr lang="en-US" altLang="zh-CN" sz="2000" kern="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000" kern="0" dirty="0">
                <a:effectLst/>
                <a:latin typeface="Comic Sans MS" panose="030F0702030302020204" pitchFamily="66" charset="0"/>
                <a:ea typeface="宋体" charset="-122"/>
              </a:rPr>
              <a:t> is the smallest one among </a:t>
            </a:r>
            <a:r>
              <a:rPr lang="en-US" altLang="zh-CN" sz="2000" i="1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000" kern="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,... ,</a:t>
            </a:r>
            <a:r>
              <a:rPr lang="en-US" altLang="zh-CN" sz="2000" i="1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000" i="1" kern="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i="1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endParaRPr lang="en-US" altLang="zh-CN" sz="2000" i="1" kern="0" dirty="0">
              <a:effectLst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altLang="zh-CN" sz="2000" i="1" kern="0" dirty="0">
              <a:effectLst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altLang="zh-CN" sz="2000" i="1" kern="0" dirty="0">
              <a:effectLst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zh-CN" sz="2000" kern="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When</a:t>
            </a:r>
            <a:r>
              <a:rPr lang="en-US" altLang="zh-CN" sz="2000" i="1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A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)=2</a:t>
            </a:r>
          </a:p>
        </p:txBody>
      </p:sp>
      <p:sp>
        <p:nvSpPr>
          <p:cNvPr id="18434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pic>
        <p:nvPicPr>
          <p:cNvPr id="18435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00" y="3232150"/>
            <a:ext cx="35321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>
                <a:effectLst/>
                <a:ea typeface="隶书" pitchFamily="49" charset="-122"/>
              </a:rPr>
              <a:t>Conditional Arrival Densities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  <p:sp>
        <p:nvSpPr>
          <p:cNvPr id="11" name="TextBox 5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794" y="1686028"/>
            <a:ext cx="6553200" cy="990592"/>
          </a:xfrm>
          <a:prstGeom prst="rect">
            <a:avLst/>
          </a:prstGeom>
          <a:blipFill>
            <a:blip r:embed="rId3"/>
            <a:stretch>
              <a:fillRect t="-43827" b="-2098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5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7594" y="3063739"/>
            <a:ext cx="6400800" cy="1823000"/>
          </a:xfrm>
          <a:prstGeom prst="rect">
            <a:avLst/>
          </a:prstGeom>
          <a:blipFill>
            <a:blip r:embed="rId4"/>
            <a:stretch>
              <a:fillRect b="-13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/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6338"/>
          </a:xfrm>
        </p:spPr>
        <p:txBody>
          <a:bodyPr/>
          <a:lstStyle/>
          <a:p>
            <a:r>
              <a:rPr lang="en-US" altLang="zh-CN" sz="2200" b="1">
                <a:effectLst/>
                <a:latin typeface="Comic Sans MS" pitchFamily="66" charset="0"/>
                <a:ea typeface="宋体" charset="-122"/>
              </a:rPr>
              <a:t>Paradox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</a:rPr>
              <a:t>:  </a:t>
            </a:r>
            <a:r>
              <a:rPr lang="en-US" altLang="zh-CN" sz="2000">
                <a:effectLst/>
                <a:latin typeface="Comic Sans MS" pitchFamily="66" charset="0"/>
                <a:ea typeface="宋体" charset="-122"/>
              </a:rPr>
              <a:t>Mean interarrival time for Poisson process is </a:t>
            </a:r>
            <a:r>
              <a:rPr lang="en-US" altLang="zh-CN" sz="2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1/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λ </a:t>
            </a:r>
            <a:r>
              <a:rPr lang="en-US" altLang="zh-CN" sz="20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. </a:t>
            </a:r>
          </a:p>
          <a:p>
            <a:pPr marL="400050" lvl="1" indent="0">
              <a:buFont typeface="Wingdings" pitchFamily="2" charset="2"/>
              <a:buNone/>
            </a:pPr>
            <a:r>
              <a:rPr lang="en-US" altLang="zh-CN" sz="20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But mean time from any given 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t</a:t>
            </a:r>
            <a:r>
              <a:rPr lang="en-US" altLang="zh-CN" sz="2000">
                <a:effectLst/>
                <a:latin typeface="Comic Sans MS" pitchFamily="66" charset="0"/>
                <a:ea typeface="宋体" charset="-122"/>
              </a:rPr>
              <a:t> to the next arrival is </a:t>
            </a:r>
            <a:r>
              <a:rPr lang="en-US" altLang="zh-CN" sz="2000">
                <a:effectLst/>
                <a:latin typeface="Times New Roman" pitchFamily="18" charset="0"/>
                <a:ea typeface="宋体" charset="-122"/>
              </a:rPr>
              <a:t>1/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</a:rPr>
              <a:t>λ ,</a:t>
            </a:r>
            <a:r>
              <a:rPr lang="en-US" altLang="zh-CN" sz="2000">
                <a:effectLst/>
                <a:latin typeface="Comic Sans MS" pitchFamily="66" charset="0"/>
                <a:ea typeface="宋体" charset="-122"/>
              </a:rPr>
              <a:t> </a:t>
            </a:r>
          </a:p>
          <a:p>
            <a:pPr marL="400050" lvl="1" indent="0">
              <a:buFont typeface="Wingdings" pitchFamily="2" charset="2"/>
              <a:buNone/>
            </a:pPr>
            <a:r>
              <a:rPr lang="en-US" altLang="zh-CN" sz="2000">
                <a:effectLst/>
                <a:latin typeface="Comic Sans MS" pitchFamily="66" charset="0"/>
                <a:ea typeface="宋体" charset="-122"/>
              </a:rPr>
              <a:t>Mean time back to the previous arrival is </a:t>
            </a:r>
            <a:r>
              <a:rPr lang="en-US" altLang="zh-CN" sz="2000">
                <a:effectLst/>
                <a:latin typeface="Times New Roman" pitchFamily="18" charset="0"/>
                <a:ea typeface="宋体" charset="-122"/>
              </a:rPr>
              <a:t>(1/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</a:rPr>
              <a:t>λ</a:t>
            </a:r>
            <a:r>
              <a:rPr lang="en-US" altLang="zh-CN" sz="2000">
                <a:effectLst/>
                <a:latin typeface="Times New Roman" pitchFamily="18" charset="0"/>
                <a:ea typeface="宋体" charset="-122"/>
              </a:rPr>
              <a:t>)(1−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</a:rPr>
              <a:t>e</a:t>
            </a:r>
            <a:r>
              <a:rPr lang="en-US" altLang="zh-CN" sz="2000" baseline="30000">
                <a:effectLst/>
                <a:latin typeface="Times New Roman" pitchFamily="18" charset="0"/>
                <a:ea typeface="宋体" charset="-122"/>
              </a:rPr>
              <a:t>−</a:t>
            </a:r>
            <a:r>
              <a:rPr lang="en-US" altLang="zh-CN" sz="2000" i="1" baseline="30000">
                <a:effectLst/>
                <a:latin typeface="Times New Roman" pitchFamily="18" charset="0"/>
                <a:ea typeface="宋体" charset="-122"/>
              </a:rPr>
              <a:t>λt</a:t>
            </a:r>
            <a:r>
              <a:rPr lang="en-US" altLang="zh-CN" sz="2000">
                <a:effectLst/>
                <a:latin typeface="Times New Roman" pitchFamily="18" charset="0"/>
                <a:ea typeface="宋体" charset="-122"/>
              </a:rPr>
              <a:t>)</a:t>
            </a:r>
            <a:r>
              <a:rPr lang="en-US" altLang="zh-CN" sz="2000">
                <a:effectLst/>
                <a:latin typeface="Comic Sans MS" pitchFamily="66" charset="0"/>
                <a:ea typeface="宋体" charset="-122"/>
              </a:rPr>
              <a:t>,   </a:t>
            </a:r>
          </a:p>
          <a:p>
            <a:pPr marL="400050" lvl="1" indent="0">
              <a:buFont typeface="Wingdings" pitchFamily="2" charset="2"/>
              <a:buNone/>
            </a:pPr>
            <a:r>
              <a:rPr lang="en-US" altLang="zh-CN" sz="2000">
                <a:effectLst/>
                <a:latin typeface="Comic Sans MS" pitchFamily="66" charset="0"/>
                <a:ea typeface="宋体" charset="-122"/>
              </a:rPr>
              <a:t>Mean length of the interval containing 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</a:rPr>
              <a:t>t</a:t>
            </a:r>
            <a:r>
              <a:rPr lang="en-US" altLang="zh-CN" sz="2000">
                <a:effectLst/>
                <a:latin typeface="Comic Sans MS" pitchFamily="66" charset="0"/>
                <a:ea typeface="宋体" charset="-122"/>
              </a:rPr>
              <a:t> is </a:t>
            </a:r>
            <a:r>
              <a:rPr lang="en-US" altLang="zh-CN" sz="2000">
                <a:effectLst/>
                <a:latin typeface="Times New Roman" pitchFamily="18" charset="0"/>
                <a:ea typeface="宋体" charset="-122"/>
              </a:rPr>
              <a:t>(1/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</a:rPr>
              <a:t>λ</a:t>
            </a:r>
            <a:r>
              <a:rPr lang="en-US" altLang="zh-CN" sz="2000">
                <a:effectLst/>
                <a:latin typeface="Times New Roman" pitchFamily="18" charset="0"/>
                <a:ea typeface="宋体" charset="-122"/>
              </a:rPr>
              <a:t>)(2−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</a:rPr>
              <a:t>e</a:t>
            </a:r>
            <a:r>
              <a:rPr lang="en-US" altLang="zh-CN" sz="2000" baseline="30000">
                <a:effectLst/>
                <a:latin typeface="Times New Roman" pitchFamily="18" charset="0"/>
                <a:ea typeface="宋体" charset="-122"/>
              </a:rPr>
              <a:t>−</a:t>
            </a:r>
            <a:r>
              <a:rPr lang="en-US" altLang="zh-CN" sz="2000" i="1" baseline="30000">
                <a:effectLst/>
                <a:latin typeface="Times New Roman" pitchFamily="18" charset="0"/>
                <a:ea typeface="宋体" charset="-122"/>
              </a:rPr>
              <a:t>λt</a:t>
            </a:r>
            <a:r>
              <a:rPr lang="en-US" altLang="zh-CN" sz="2000">
                <a:effectLst/>
                <a:latin typeface="Times New Roman" pitchFamily="18" charset="0"/>
                <a:ea typeface="宋体" charset="-122"/>
              </a:rPr>
              <a:t>)</a:t>
            </a:r>
            <a:r>
              <a:rPr lang="en-US" altLang="zh-CN" sz="2000">
                <a:effectLst/>
                <a:latin typeface="Comic Sans MS" pitchFamily="66" charset="0"/>
                <a:ea typeface="宋体" charset="-122"/>
              </a:rPr>
              <a:t>.</a:t>
            </a:r>
          </a:p>
          <a:p>
            <a:pPr marL="400050" lvl="1" indent="0"/>
            <a:r>
              <a:rPr lang="en-US" altLang="zh-CN" sz="2000">
                <a:effectLst/>
                <a:latin typeface="Comic Sans MS" pitchFamily="66" charset="0"/>
                <a:ea typeface="宋体" charset="-122"/>
              </a:rPr>
              <a:t>This Paradox is clearer when study renewals: </a:t>
            </a:r>
          </a:p>
          <a:p>
            <a:pPr marL="800100" lvl="2" indent="0">
              <a:buFont typeface="Wingdings" pitchFamily="2" charset="2"/>
              <a:buNone/>
            </a:pPr>
            <a:r>
              <a:rPr lang="en-US" altLang="zh-CN" sz="1600">
                <a:effectLst/>
                <a:latin typeface="Comic Sans MS" pitchFamily="66" charset="0"/>
                <a:ea typeface="宋体" charset="-122"/>
              </a:rPr>
              <a:t>Choose a sample path for a Poisson process and a uniform random value for </a:t>
            </a:r>
            <a:r>
              <a:rPr lang="en-US" altLang="zh-CN" sz="1600" i="1">
                <a:effectLst/>
                <a:latin typeface="Times New Roman" pitchFamily="18" charset="0"/>
                <a:ea typeface="宋体" charset="-122"/>
              </a:rPr>
              <a:t>t</a:t>
            </a:r>
            <a:r>
              <a:rPr lang="en-US" altLang="zh-CN" sz="1600">
                <a:effectLst/>
                <a:latin typeface="Comic Sans MS" pitchFamily="66" charset="0"/>
                <a:ea typeface="宋体" charset="-122"/>
              </a:rPr>
              <a:t> over some large interval far from </a:t>
            </a:r>
            <a:r>
              <a:rPr lang="en-US" altLang="zh-CN" sz="1600">
                <a:effectLst/>
                <a:latin typeface="Times New Roman" pitchFamily="18" charset="0"/>
                <a:ea typeface="宋体" charset="-122"/>
              </a:rPr>
              <a:t>0</a:t>
            </a:r>
            <a:r>
              <a:rPr lang="en-US" altLang="zh-CN" sz="1600">
                <a:effectLst/>
                <a:latin typeface="Comic Sans MS" pitchFamily="66" charset="0"/>
                <a:ea typeface="宋体" charset="-122"/>
              </a:rPr>
              <a:t>. </a:t>
            </a:r>
          </a:p>
          <a:p>
            <a:pPr marL="800100" lvl="2" indent="0">
              <a:buFont typeface="Wingdings" pitchFamily="2" charset="2"/>
              <a:buNone/>
            </a:pPr>
            <a:r>
              <a:rPr lang="en-US" altLang="zh-CN" sz="1600">
                <a:effectLst/>
                <a:latin typeface="Comic Sans MS" pitchFamily="66" charset="0"/>
                <a:ea typeface="宋体" charset="-122"/>
              </a:rPr>
              <a:t>The larger inter-arrival intervals occupy proportionally more of the overall interval than the smaller. </a:t>
            </a:r>
          </a:p>
          <a:p>
            <a:pPr marL="800100" lvl="2" indent="0">
              <a:buFont typeface="Wingdings" pitchFamily="2" charset="2"/>
              <a:buNone/>
            </a:pPr>
            <a:r>
              <a:rPr lang="en-US" altLang="zh-CN" sz="1600">
                <a:effectLst/>
                <a:latin typeface="Comic Sans MS" pitchFamily="66" charset="0"/>
                <a:ea typeface="宋体" charset="-122"/>
              </a:rPr>
              <a:t>So </a:t>
            </a:r>
            <a:r>
              <a:rPr lang="en-US" altLang="zh-CN" sz="1600" i="1">
                <a:effectLst/>
                <a:latin typeface="Times New Roman" pitchFamily="18" charset="0"/>
                <a:ea typeface="宋体" charset="-122"/>
              </a:rPr>
              <a:t>t</a:t>
            </a:r>
            <a:r>
              <a:rPr lang="en-US" altLang="zh-CN" sz="1600">
                <a:effectLst/>
                <a:latin typeface="Comic Sans MS" pitchFamily="66" charset="0"/>
                <a:ea typeface="宋体" charset="-122"/>
              </a:rPr>
              <a:t> is biased to lie in one of those larger intervals.</a:t>
            </a:r>
            <a:endParaRPr lang="en-US" altLang="zh-CN" sz="1600">
              <a:effectLst/>
              <a:latin typeface="Comic Sans MS" pitchFamily="66" charset="0"/>
              <a:ea typeface="隶书" pitchFamily="49" charset="-122"/>
            </a:endParaRPr>
          </a:p>
          <a:p>
            <a:endParaRPr lang="en-US" altLang="zh-CN">
              <a:ea typeface="宋体" charset="-122"/>
            </a:endParaRPr>
          </a:p>
        </p:txBody>
      </p:sp>
      <p:sp>
        <p:nvSpPr>
          <p:cNvPr id="19458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 dirty="0">
                <a:effectLst/>
                <a:ea typeface="隶书" pitchFamily="49" charset="-122"/>
              </a:rPr>
              <a:t>From Poisson to Markov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/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6338"/>
          </a:xfrm>
        </p:spPr>
        <p:txBody>
          <a:bodyPr/>
          <a:lstStyle/>
          <a:p>
            <a:r>
              <a:rPr lang="en-US" altLang="zh-CN" sz="2000">
                <a:effectLst/>
                <a:latin typeface="Comic Sans MS" pitchFamily="66" charset="0"/>
                <a:ea typeface="宋体" charset="-122"/>
              </a:rPr>
              <a:t>Joint density of inter-arrivals 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X</a:t>
            </a:r>
            <a:r>
              <a:rPr lang="en-US" altLang="zh-CN" sz="20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1</a:t>
            </a:r>
            <a:r>
              <a:rPr lang="en-US" altLang="zh-CN" sz="2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,... , 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X</a:t>
            </a:r>
            <a:r>
              <a:rPr lang="en-US" altLang="zh-CN" sz="20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&amp; arrival 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S</a:t>
            </a:r>
            <a:r>
              <a:rPr lang="en-US" altLang="zh-CN" sz="20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0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+1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</a:p>
          <a:p>
            <a:endParaRPr lang="en-US" altLang="zh-CN" sz="2000" i="1">
              <a:effectLst/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endParaRPr lang="en-US" altLang="zh-CN" sz="2000" i="1">
              <a:effectLst/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endParaRPr lang="en-US" altLang="zh-CN" sz="2000" i="1">
              <a:effectLst/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endParaRPr lang="en-US" altLang="zh-CN" sz="2000" i="1">
              <a:effectLst/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endParaRPr lang="en-US" altLang="zh-CN" sz="2000" i="1">
              <a:effectLst/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r>
              <a:rPr lang="en-US" altLang="zh-CN" sz="20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Both are uniform over the constraint region </a:t>
            </a:r>
            <a:r>
              <a:rPr lang="en-US" altLang="zh-CN" sz="2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0 &lt; </a:t>
            </a:r>
            <a:r>
              <a:rPr lang="el-GR" altLang="zh-CN" sz="2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Σ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x</a:t>
            </a:r>
            <a:r>
              <a:rPr lang="en-US" altLang="zh-CN" sz="20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k </a:t>
            </a:r>
            <a:r>
              <a:rPr lang="en-US" altLang="zh-CN" sz="2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&lt;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t</a:t>
            </a:r>
            <a:r>
              <a:rPr lang="en-US" altLang="zh-CN" sz="2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. </a:t>
            </a:r>
          </a:p>
          <a:p>
            <a:r>
              <a:rPr lang="en-US" altLang="zh-CN" sz="20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Both are </a:t>
            </a:r>
            <a:r>
              <a:rPr lang="en-US" altLang="zh-CN" sz="20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N-</a:t>
            </a:r>
            <a:r>
              <a:rPr lang="en-US" altLang="zh-CN" sz="20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dimensional variable</a:t>
            </a:r>
            <a:endParaRPr lang="en-US" altLang="zh-CN" sz="2000">
              <a:effectLst/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endParaRPr lang="en-US" altLang="zh-CN" sz="2000" i="1">
              <a:effectLst/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endParaRPr lang="en-US" altLang="zh-CN" sz="2000">
              <a:effectLst/>
              <a:latin typeface="Comic Sans MS" pitchFamily="66" charset="0"/>
              <a:ea typeface="宋体" charset="-122"/>
            </a:endParaRPr>
          </a:p>
          <a:p>
            <a:endParaRPr lang="en-US" altLang="zh-CN">
              <a:ea typeface="宋体" charset="-122"/>
            </a:endParaRPr>
          </a:p>
        </p:txBody>
      </p:sp>
      <p:sp>
        <p:nvSpPr>
          <p:cNvPr id="20482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TextBox 5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3320" y="1961999"/>
            <a:ext cx="6786074" cy="10693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5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7594" y="1356134"/>
            <a:ext cx="6324600" cy="532197"/>
          </a:xfrm>
          <a:prstGeom prst="rect">
            <a:avLst/>
          </a:prstGeom>
          <a:blipFill>
            <a:blip r:embed="rId3"/>
            <a:stretch>
              <a:fillRect b="-25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 dirty="0">
                <a:effectLst/>
                <a:ea typeface="隶书" pitchFamily="49" charset="-122"/>
              </a:rPr>
              <a:t>Conditional Arrival Densities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  <a:blipFill>
            <a:blip r:embed="rId2"/>
            <a:stretch>
              <a:fillRect l="-222" t="-1311" b="-393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506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 dirty="0">
                <a:effectLst/>
                <a:ea typeface="隶书" pitchFamily="49" charset="-122"/>
              </a:rPr>
              <a:t>Finite-state Markov Chains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  <p:sp>
        <p:nvSpPr>
          <p:cNvPr id="6" name="TextBox 5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794" y="2421731"/>
            <a:ext cx="5257800" cy="400110"/>
          </a:xfrm>
          <a:prstGeom prst="rect">
            <a:avLst/>
          </a:prstGeom>
          <a:blipFill>
            <a:blip r:embed="rId3"/>
            <a:stretch>
              <a:fillRect b="-1666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/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6338"/>
          </a:xfrm>
        </p:spPr>
        <p:txBody>
          <a:bodyPr/>
          <a:lstStyle/>
          <a:p>
            <a:pPr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Directed Graph or Matrix are often used for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		Chain Link		Algebra Calculation</a:t>
            </a:r>
            <a:endParaRPr lang="en-US" altLang="zh-CN" sz="2000" dirty="0">
              <a:effectLst/>
              <a:latin typeface="Comic Sans MS" panose="030F0702030302020204" pitchFamily="66" charset="0"/>
              <a:ea typeface="宋体" charset="-122"/>
            </a:endParaRPr>
          </a:p>
        </p:txBody>
      </p:sp>
      <p:sp>
        <p:nvSpPr>
          <p:cNvPr id="22530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 dirty="0">
                <a:effectLst/>
                <a:ea typeface="隶书" pitchFamily="49" charset="-122"/>
              </a:rPr>
              <a:t>Finite-state Markov Chains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  <p:grpSp>
        <p:nvGrpSpPr>
          <p:cNvPr id="22532" name="组合 41"/>
          <p:cNvGrpSpPr>
            <a:grpSpLocks/>
          </p:cNvGrpSpPr>
          <p:nvPr/>
        </p:nvGrpSpPr>
        <p:grpSpPr bwMode="auto">
          <a:xfrm>
            <a:off x="1144588" y="1495425"/>
            <a:ext cx="3140075" cy="1763713"/>
            <a:chOff x="573830" y="1336669"/>
            <a:chExt cx="3140690" cy="1765028"/>
          </a:xfrm>
        </p:grpSpPr>
        <p:sp>
          <p:nvSpPr>
            <p:cNvPr id="22534" name="椭圆 1"/>
            <p:cNvSpPr>
              <a:spLocks noChangeAspect="1"/>
            </p:cNvSpPr>
            <p:nvPr/>
          </p:nvSpPr>
          <p:spPr bwMode="auto">
            <a:xfrm>
              <a:off x="1357126" y="2040731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1</a:t>
              </a:r>
            </a:p>
          </p:txBody>
        </p:sp>
        <p:sp>
          <p:nvSpPr>
            <p:cNvPr id="22535" name="椭圆 6"/>
            <p:cNvSpPr>
              <a:spLocks noChangeAspect="1"/>
            </p:cNvSpPr>
            <p:nvPr/>
          </p:nvSpPr>
          <p:spPr bwMode="auto">
            <a:xfrm>
              <a:off x="2286794" y="2406463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3</a:t>
              </a:r>
            </a:p>
          </p:txBody>
        </p:sp>
        <p:sp>
          <p:nvSpPr>
            <p:cNvPr id="22536" name="椭圆 8"/>
            <p:cNvSpPr>
              <a:spLocks noChangeAspect="1"/>
            </p:cNvSpPr>
            <p:nvPr/>
          </p:nvSpPr>
          <p:spPr bwMode="auto">
            <a:xfrm>
              <a:off x="2058194" y="1583531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2</a:t>
              </a:r>
            </a:p>
          </p:txBody>
        </p:sp>
        <p:sp>
          <p:nvSpPr>
            <p:cNvPr id="22537" name="椭圆 9"/>
            <p:cNvSpPr>
              <a:spLocks noChangeAspect="1"/>
            </p:cNvSpPr>
            <p:nvPr/>
          </p:nvSpPr>
          <p:spPr bwMode="auto">
            <a:xfrm>
              <a:off x="3353594" y="2208399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5</a:t>
              </a:r>
            </a:p>
          </p:txBody>
        </p:sp>
        <p:sp>
          <p:nvSpPr>
            <p:cNvPr id="22538" name="椭圆 10"/>
            <p:cNvSpPr>
              <a:spLocks noChangeAspect="1"/>
            </p:cNvSpPr>
            <p:nvPr/>
          </p:nvSpPr>
          <p:spPr bwMode="auto">
            <a:xfrm>
              <a:off x="2919043" y="1583531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4</a:t>
              </a:r>
            </a:p>
          </p:txBody>
        </p:sp>
        <p:cxnSp>
          <p:nvCxnSpPr>
            <p:cNvPr id="22539" name="直接箭头连接符 13"/>
            <p:cNvCxnSpPr>
              <a:cxnSpLocks/>
              <a:stCxn id="22534" idx="7"/>
              <a:endCxn id="22536" idx="2"/>
            </p:cNvCxnSpPr>
            <p:nvPr/>
          </p:nvCxnSpPr>
          <p:spPr bwMode="auto">
            <a:xfrm flipV="1">
              <a:off x="1500240" y="1667365"/>
              <a:ext cx="557954" cy="39792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540" name="直接箭头连接符 18"/>
            <p:cNvCxnSpPr>
              <a:cxnSpLocks noChangeShapeType="1"/>
              <a:stCxn id="22537" idx="1"/>
              <a:endCxn id="22538" idx="5"/>
            </p:cNvCxnSpPr>
            <p:nvPr/>
          </p:nvCxnSpPr>
          <p:spPr bwMode="auto">
            <a:xfrm flipH="1" flipV="1">
              <a:off x="3062157" y="1726645"/>
              <a:ext cx="315991" cy="50630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541" name="直接箭头连接符 20"/>
            <p:cNvCxnSpPr>
              <a:cxnSpLocks noChangeShapeType="1"/>
              <a:stCxn id="22537" idx="3"/>
              <a:endCxn id="22535" idx="6"/>
            </p:cNvCxnSpPr>
            <p:nvPr/>
          </p:nvCxnSpPr>
          <p:spPr bwMode="auto">
            <a:xfrm flipH="1">
              <a:off x="2454462" y="2351513"/>
              <a:ext cx="923686" cy="13878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542" name="直接箭头连接符 22"/>
            <p:cNvCxnSpPr>
              <a:cxnSpLocks noChangeShapeType="1"/>
              <a:stCxn id="22535" idx="2"/>
              <a:endCxn id="22534" idx="5"/>
            </p:cNvCxnSpPr>
            <p:nvPr/>
          </p:nvCxnSpPr>
          <p:spPr bwMode="auto">
            <a:xfrm flipH="1" flipV="1">
              <a:off x="1500240" y="2183845"/>
              <a:ext cx="786554" cy="30645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543" name="直接箭头连接符 25"/>
            <p:cNvCxnSpPr>
              <a:cxnSpLocks noChangeShapeType="1"/>
              <a:stCxn id="22536" idx="6"/>
              <a:endCxn id="22538" idx="2"/>
            </p:cNvCxnSpPr>
            <p:nvPr/>
          </p:nvCxnSpPr>
          <p:spPr bwMode="auto">
            <a:xfrm>
              <a:off x="2225862" y="1667365"/>
              <a:ext cx="693181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2544" name="任意多边形: 形状 27"/>
            <p:cNvSpPr>
              <a:spLocks/>
            </p:cNvSpPr>
            <p:nvPr/>
          </p:nvSpPr>
          <p:spPr bwMode="auto">
            <a:xfrm rot="6491534">
              <a:off x="1048259" y="1865698"/>
              <a:ext cx="254189" cy="414803"/>
            </a:xfrm>
            <a:custGeom>
              <a:avLst/>
              <a:gdLst>
                <a:gd name="T0" fmla="*/ 22999 w 254189"/>
                <a:gd name="T1" fmla="*/ 7815 h 414803"/>
                <a:gd name="T2" fmla="*/ 15183 w 254189"/>
                <a:gd name="T3" fmla="*/ 304800 h 414803"/>
                <a:gd name="T4" fmla="*/ 163675 w 254189"/>
                <a:gd name="T5" fmla="*/ 414214 h 414803"/>
                <a:gd name="T6" fmla="*/ 249645 w 254189"/>
                <a:gd name="T7" fmla="*/ 328246 h 414803"/>
                <a:gd name="T8" fmla="*/ 234014 w 254189"/>
                <a:gd name="T9" fmla="*/ 156308 h 414803"/>
                <a:gd name="T10" fmla="*/ 163676 w 254189"/>
                <a:gd name="T11" fmla="*/ 0 h 4148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4189" h="414803">
                  <a:moveTo>
                    <a:pt x="22999" y="7815"/>
                  </a:moveTo>
                  <a:cubicBezTo>
                    <a:pt x="-3704" y="160866"/>
                    <a:pt x="-8263" y="237067"/>
                    <a:pt x="15183" y="304800"/>
                  </a:cubicBezTo>
                  <a:cubicBezTo>
                    <a:pt x="38629" y="372533"/>
                    <a:pt x="123296" y="420727"/>
                    <a:pt x="163675" y="414214"/>
                  </a:cubicBezTo>
                  <a:cubicBezTo>
                    <a:pt x="204054" y="407701"/>
                    <a:pt x="237922" y="371230"/>
                    <a:pt x="249645" y="328246"/>
                  </a:cubicBezTo>
                  <a:cubicBezTo>
                    <a:pt x="261368" y="285262"/>
                    <a:pt x="248342" y="211016"/>
                    <a:pt x="234014" y="156308"/>
                  </a:cubicBezTo>
                  <a:cubicBezTo>
                    <a:pt x="219686" y="101600"/>
                    <a:pt x="166281" y="27354"/>
                    <a:pt x="163676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任意多边形: 形状 29"/>
            <p:cNvSpPr>
              <a:spLocks/>
            </p:cNvSpPr>
            <p:nvPr/>
          </p:nvSpPr>
          <p:spPr bwMode="auto">
            <a:xfrm rot="601201">
              <a:off x="2229112" y="2554006"/>
              <a:ext cx="254189" cy="414803"/>
            </a:xfrm>
            <a:custGeom>
              <a:avLst/>
              <a:gdLst>
                <a:gd name="T0" fmla="*/ 22999 w 254189"/>
                <a:gd name="T1" fmla="*/ 7815 h 414803"/>
                <a:gd name="T2" fmla="*/ 15183 w 254189"/>
                <a:gd name="T3" fmla="*/ 304800 h 414803"/>
                <a:gd name="T4" fmla="*/ 163675 w 254189"/>
                <a:gd name="T5" fmla="*/ 414214 h 414803"/>
                <a:gd name="T6" fmla="*/ 249645 w 254189"/>
                <a:gd name="T7" fmla="*/ 328246 h 414803"/>
                <a:gd name="T8" fmla="*/ 234014 w 254189"/>
                <a:gd name="T9" fmla="*/ 156308 h 414803"/>
                <a:gd name="T10" fmla="*/ 163676 w 254189"/>
                <a:gd name="T11" fmla="*/ 0 h 4148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4189" h="414803">
                  <a:moveTo>
                    <a:pt x="22999" y="7815"/>
                  </a:moveTo>
                  <a:cubicBezTo>
                    <a:pt x="-3704" y="160866"/>
                    <a:pt x="-8263" y="237067"/>
                    <a:pt x="15183" y="304800"/>
                  </a:cubicBezTo>
                  <a:cubicBezTo>
                    <a:pt x="38629" y="372533"/>
                    <a:pt x="123296" y="420727"/>
                    <a:pt x="163675" y="414214"/>
                  </a:cubicBezTo>
                  <a:cubicBezTo>
                    <a:pt x="204054" y="407701"/>
                    <a:pt x="237922" y="371230"/>
                    <a:pt x="249645" y="328246"/>
                  </a:cubicBezTo>
                  <a:cubicBezTo>
                    <a:pt x="261368" y="285262"/>
                    <a:pt x="248342" y="211016"/>
                    <a:pt x="234014" y="156308"/>
                  </a:cubicBezTo>
                  <a:cubicBezTo>
                    <a:pt x="219686" y="101600"/>
                    <a:pt x="166281" y="27354"/>
                    <a:pt x="163676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2546" name="连接符: 曲线 31"/>
            <p:cNvCxnSpPr>
              <a:cxnSpLocks noChangeShapeType="1"/>
              <a:stCxn id="22536" idx="4"/>
              <a:endCxn id="22538" idx="3"/>
            </p:cNvCxnSpPr>
            <p:nvPr/>
          </p:nvCxnSpPr>
          <p:spPr bwMode="auto">
            <a:xfrm rot="5400000" flipH="1" flipV="1">
              <a:off x="2530535" y="1338137"/>
              <a:ext cx="24554" cy="801569"/>
            </a:xfrm>
            <a:prstGeom prst="curvedConnector3">
              <a:avLst>
                <a:gd name="adj1" fmla="val -931009"/>
              </a:avLst>
            </a:prstGeom>
            <a:noFill/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22547" name="文本框 33"/>
            <p:cNvSpPr txBox="1">
              <a:spLocks noChangeArrowheads="1"/>
            </p:cNvSpPr>
            <p:nvPr/>
          </p:nvSpPr>
          <p:spPr bwMode="auto">
            <a:xfrm>
              <a:off x="573830" y="1597973"/>
              <a:ext cx="4970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11</a:t>
              </a:r>
            </a:p>
          </p:txBody>
        </p:sp>
        <p:sp>
          <p:nvSpPr>
            <p:cNvPr id="22548" name="文本框 34"/>
            <p:cNvSpPr txBox="1">
              <a:spLocks noChangeArrowheads="1"/>
            </p:cNvSpPr>
            <p:nvPr/>
          </p:nvSpPr>
          <p:spPr bwMode="auto">
            <a:xfrm>
              <a:off x="1357930" y="1522961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12</a:t>
              </a:r>
            </a:p>
          </p:txBody>
        </p:sp>
        <p:sp>
          <p:nvSpPr>
            <p:cNvPr id="22549" name="文本框 35"/>
            <p:cNvSpPr txBox="1">
              <a:spLocks noChangeArrowheads="1"/>
            </p:cNvSpPr>
            <p:nvPr/>
          </p:nvSpPr>
          <p:spPr bwMode="auto">
            <a:xfrm>
              <a:off x="2319173" y="1336669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24</a:t>
              </a:r>
            </a:p>
          </p:txBody>
        </p:sp>
        <p:sp>
          <p:nvSpPr>
            <p:cNvPr id="22550" name="文本框 36"/>
            <p:cNvSpPr txBox="1">
              <a:spLocks noChangeArrowheads="1"/>
            </p:cNvSpPr>
            <p:nvPr/>
          </p:nvSpPr>
          <p:spPr bwMode="auto">
            <a:xfrm>
              <a:off x="1592395" y="2218479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31</a:t>
              </a:r>
            </a:p>
          </p:txBody>
        </p:sp>
        <p:sp>
          <p:nvSpPr>
            <p:cNvPr id="22551" name="文本框 37"/>
            <p:cNvSpPr txBox="1">
              <a:spLocks noChangeArrowheads="1"/>
            </p:cNvSpPr>
            <p:nvPr/>
          </p:nvSpPr>
          <p:spPr bwMode="auto">
            <a:xfrm>
              <a:off x="2371887" y="2732365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33</a:t>
              </a:r>
            </a:p>
          </p:txBody>
        </p:sp>
        <p:sp>
          <p:nvSpPr>
            <p:cNvPr id="22552" name="文本框 38"/>
            <p:cNvSpPr txBox="1">
              <a:spLocks noChangeArrowheads="1"/>
            </p:cNvSpPr>
            <p:nvPr/>
          </p:nvSpPr>
          <p:spPr bwMode="auto">
            <a:xfrm>
              <a:off x="2838886" y="2339094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53</a:t>
              </a:r>
            </a:p>
          </p:txBody>
        </p:sp>
        <p:sp>
          <p:nvSpPr>
            <p:cNvPr id="22553" name="文本框 39"/>
            <p:cNvSpPr txBox="1">
              <a:spLocks noChangeArrowheads="1"/>
            </p:cNvSpPr>
            <p:nvPr/>
          </p:nvSpPr>
          <p:spPr bwMode="auto">
            <a:xfrm>
              <a:off x="3218871" y="1737880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54</a:t>
              </a:r>
            </a:p>
          </p:txBody>
        </p:sp>
        <p:sp>
          <p:nvSpPr>
            <p:cNvPr id="22554" name="文本框 40"/>
            <p:cNvSpPr txBox="1">
              <a:spLocks noChangeArrowheads="1"/>
            </p:cNvSpPr>
            <p:nvPr/>
          </p:nvSpPr>
          <p:spPr bwMode="auto">
            <a:xfrm>
              <a:off x="2268919" y="1884791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42</a:t>
              </a:r>
            </a:p>
          </p:txBody>
        </p:sp>
      </p:grpSp>
      <p:sp>
        <p:nvSpPr>
          <p:cNvPr id="43" name="TextBox 5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95891" y="1808382"/>
            <a:ext cx="2096303" cy="107054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  <a:blipFill>
            <a:blip r:embed="rId2"/>
            <a:stretch>
              <a:fillRect l="-222" t="-1148" b="-262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554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 dirty="0">
                <a:effectLst/>
                <a:ea typeface="隶书" pitchFamily="49" charset="-122"/>
              </a:rPr>
              <a:t>Classification of States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  <p:grpSp>
        <p:nvGrpSpPr>
          <p:cNvPr id="23556" name="组合 41"/>
          <p:cNvGrpSpPr>
            <a:grpSpLocks/>
          </p:cNvGrpSpPr>
          <p:nvPr/>
        </p:nvGrpSpPr>
        <p:grpSpPr bwMode="auto">
          <a:xfrm>
            <a:off x="5183188" y="1277938"/>
            <a:ext cx="3140075" cy="1765300"/>
            <a:chOff x="573830" y="1336669"/>
            <a:chExt cx="3140690" cy="1765028"/>
          </a:xfrm>
        </p:grpSpPr>
        <p:sp>
          <p:nvSpPr>
            <p:cNvPr id="23557" name="椭圆 1"/>
            <p:cNvSpPr>
              <a:spLocks noChangeAspect="1"/>
            </p:cNvSpPr>
            <p:nvPr/>
          </p:nvSpPr>
          <p:spPr bwMode="auto">
            <a:xfrm>
              <a:off x="1357126" y="2040731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1</a:t>
              </a:r>
            </a:p>
          </p:txBody>
        </p:sp>
        <p:sp>
          <p:nvSpPr>
            <p:cNvPr id="23558" name="椭圆 6"/>
            <p:cNvSpPr>
              <a:spLocks noChangeAspect="1"/>
            </p:cNvSpPr>
            <p:nvPr/>
          </p:nvSpPr>
          <p:spPr bwMode="auto">
            <a:xfrm>
              <a:off x="2286794" y="2406463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3</a:t>
              </a:r>
            </a:p>
          </p:txBody>
        </p:sp>
        <p:sp>
          <p:nvSpPr>
            <p:cNvPr id="23559" name="椭圆 8"/>
            <p:cNvSpPr>
              <a:spLocks noChangeAspect="1"/>
            </p:cNvSpPr>
            <p:nvPr/>
          </p:nvSpPr>
          <p:spPr bwMode="auto">
            <a:xfrm>
              <a:off x="2058194" y="1583531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2</a:t>
              </a:r>
            </a:p>
          </p:txBody>
        </p:sp>
        <p:sp>
          <p:nvSpPr>
            <p:cNvPr id="23560" name="椭圆 9"/>
            <p:cNvSpPr>
              <a:spLocks noChangeAspect="1"/>
            </p:cNvSpPr>
            <p:nvPr/>
          </p:nvSpPr>
          <p:spPr bwMode="auto">
            <a:xfrm>
              <a:off x="3353594" y="2208399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5</a:t>
              </a:r>
            </a:p>
          </p:txBody>
        </p:sp>
        <p:sp>
          <p:nvSpPr>
            <p:cNvPr id="23561" name="椭圆 10"/>
            <p:cNvSpPr>
              <a:spLocks noChangeAspect="1"/>
            </p:cNvSpPr>
            <p:nvPr/>
          </p:nvSpPr>
          <p:spPr bwMode="auto">
            <a:xfrm>
              <a:off x="2919043" y="1583531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4</a:t>
              </a:r>
            </a:p>
          </p:txBody>
        </p:sp>
        <p:cxnSp>
          <p:nvCxnSpPr>
            <p:cNvPr id="23562" name="直接箭头连接符 13"/>
            <p:cNvCxnSpPr>
              <a:cxnSpLocks/>
              <a:stCxn id="23557" idx="7"/>
              <a:endCxn id="23559" idx="2"/>
            </p:cNvCxnSpPr>
            <p:nvPr/>
          </p:nvCxnSpPr>
          <p:spPr bwMode="auto">
            <a:xfrm flipV="1">
              <a:off x="1500240" y="1667365"/>
              <a:ext cx="557954" cy="39792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563" name="直接箭头连接符 18"/>
            <p:cNvCxnSpPr>
              <a:cxnSpLocks noChangeShapeType="1"/>
              <a:stCxn id="23560" idx="1"/>
              <a:endCxn id="23561" idx="5"/>
            </p:cNvCxnSpPr>
            <p:nvPr/>
          </p:nvCxnSpPr>
          <p:spPr bwMode="auto">
            <a:xfrm flipH="1" flipV="1">
              <a:off x="3062157" y="1726645"/>
              <a:ext cx="315991" cy="50630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564" name="直接箭头连接符 20"/>
            <p:cNvCxnSpPr>
              <a:cxnSpLocks noChangeShapeType="1"/>
              <a:stCxn id="23560" idx="3"/>
              <a:endCxn id="23558" idx="6"/>
            </p:cNvCxnSpPr>
            <p:nvPr/>
          </p:nvCxnSpPr>
          <p:spPr bwMode="auto">
            <a:xfrm flipH="1">
              <a:off x="2454462" y="2351513"/>
              <a:ext cx="923686" cy="13878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565" name="直接箭头连接符 22"/>
            <p:cNvCxnSpPr>
              <a:cxnSpLocks noChangeShapeType="1"/>
              <a:stCxn id="23558" idx="2"/>
              <a:endCxn id="23557" idx="5"/>
            </p:cNvCxnSpPr>
            <p:nvPr/>
          </p:nvCxnSpPr>
          <p:spPr bwMode="auto">
            <a:xfrm flipH="1" flipV="1">
              <a:off x="1500240" y="2183845"/>
              <a:ext cx="786554" cy="30645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566" name="直接箭头连接符 25"/>
            <p:cNvCxnSpPr>
              <a:cxnSpLocks noChangeShapeType="1"/>
              <a:stCxn id="23559" idx="6"/>
              <a:endCxn id="23561" idx="2"/>
            </p:cNvCxnSpPr>
            <p:nvPr/>
          </p:nvCxnSpPr>
          <p:spPr bwMode="auto">
            <a:xfrm>
              <a:off x="2225862" y="1667365"/>
              <a:ext cx="693181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567" name="任意多边形: 形状 27"/>
            <p:cNvSpPr>
              <a:spLocks/>
            </p:cNvSpPr>
            <p:nvPr/>
          </p:nvSpPr>
          <p:spPr bwMode="auto">
            <a:xfrm rot="6491534">
              <a:off x="1048259" y="1865698"/>
              <a:ext cx="254189" cy="414803"/>
            </a:xfrm>
            <a:custGeom>
              <a:avLst/>
              <a:gdLst>
                <a:gd name="T0" fmla="*/ 22999 w 254189"/>
                <a:gd name="T1" fmla="*/ 7815 h 414803"/>
                <a:gd name="T2" fmla="*/ 15183 w 254189"/>
                <a:gd name="T3" fmla="*/ 304800 h 414803"/>
                <a:gd name="T4" fmla="*/ 163675 w 254189"/>
                <a:gd name="T5" fmla="*/ 414214 h 414803"/>
                <a:gd name="T6" fmla="*/ 249645 w 254189"/>
                <a:gd name="T7" fmla="*/ 328246 h 414803"/>
                <a:gd name="T8" fmla="*/ 234014 w 254189"/>
                <a:gd name="T9" fmla="*/ 156308 h 414803"/>
                <a:gd name="T10" fmla="*/ 163676 w 254189"/>
                <a:gd name="T11" fmla="*/ 0 h 4148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4189" h="414803">
                  <a:moveTo>
                    <a:pt x="22999" y="7815"/>
                  </a:moveTo>
                  <a:cubicBezTo>
                    <a:pt x="-3704" y="160866"/>
                    <a:pt x="-8263" y="237067"/>
                    <a:pt x="15183" y="304800"/>
                  </a:cubicBezTo>
                  <a:cubicBezTo>
                    <a:pt x="38629" y="372533"/>
                    <a:pt x="123296" y="420727"/>
                    <a:pt x="163675" y="414214"/>
                  </a:cubicBezTo>
                  <a:cubicBezTo>
                    <a:pt x="204054" y="407701"/>
                    <a:pt x="237922" y="371230"/>
                    <a:pt x="249645" y="328246"/>
                  </a:cubicBezTo>
                  <a:cubicBezTo>
                    <a:pt x="261368" y="285262"/>
                    <a:pt x="248342" y="211016"/>
                    <a:pt x="234014" y="156308"/>
                  </a:cubicBezTo>
                  <a:cubicBezTo>
                    <a:pt x="219686" y="101600"/>
                    <a:pt x="166281" y="27354"/>
                    <a:pt x="163676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8" name="任意多边形: 形状 29"/>
            <p:cNvSpPr>
              <a:spLocks/>
            </p:cNvSpPr>
            <p:nvPr/>
          </p:nvSpPr>
          <p:spPr bwMode="auto">
            <a:xfrm rot="601201">
              <a:off x="2229112" y="2554006"/>
              <a:ext cx="254189" cy="414803"/>
            </a:xfrm>
            <a:custGeom>
              <a:avLst/>
              <a:gdLst>
                <a:gd name="T0" fmla="*/ 22999 w 254189"/>
                <a:gd name="T1" fmla="*/ 7815 h 414803"/>
                <a:gd name="T2" fmla="*/ 15183 w 254189"/>
                <a:gd name="T3" fmla="*/ 304800 h 414803"/>
                <a:gd name="T4" fmla="*/ 163675 w 254189"/>
                <a:gd name="T5" fmla="*/ 414214 h 414803"/>
                <a:gd name="T6" fmla="*/ 249645 w 254189"/>
                <a:gd name="T7" fmla="*/ 328246 h 414803"/>
                <a:gd name="T8" fmla="*/ 234014 w 254189"/>
                <a:gd name="T9" fmla="*/ 156308 h 414803"/>
                <a:gd name="T10" fmla="*/ 163676 w 254189"/>
                <a:gd name="T11" fmla="*/ 0 h 4148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4189" h="414803">
                  <a:moveTo>
                    <a:pt x="22999" y="7815"/>
                  </a:moveTo>
                  <a:cubicBezTo>
                    <a:pt x="-3704" y="160866"/>
                    <a:pt x="-8263" y="237067"/>
                    <a:pt x="15183" y="304800"/>
                  </a:cubicBezTo>
                  <a:cubicBezTo>
                    <a:pt x="38629" y="372533"/>
                    <a:pt x="123296" y="420727"/>
                    <a:pt x="163675" y="414214"/>
                  </a:cubicBezTo>
                  <a:cubicBezTo>
                    <a:pt x="204054" y="407701"/>
                    <a:pt x="237922" y="371230"/>
                    <a:pt x="249645" y="328246"/>
                  </a:cubicBezTo>
                  <a:cubicBezTo>
                    <a:pt x="261368" y="285262"/>
                    <a:pt x="248342" y="211016"/>
                    <a:pt x="234014" y="156308"/>
                  </a:cubicBezTo>
                  <a:cubicBezTo>
                    <a:pt x="219686" y="101600"/>
                    <a:pt x="166281" y="27354"/>
                    <a:pt x="163676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3569" name="连接符: 曲线 31"/>
            <p:cNvCxnSpPr>
              <a:cxnSpLocks noChangeShapeType="1"/>
              <a:stCxn id="23559" idx="4"/>
              <a:endCxn id="23561" idx="3"/>
            </p:cNvCxnSpPr>
            <p:nvPr/>
          </p:nvCxnSpPr>
          <p:spPr bwMode="auto">
            <a:xfrm rot="5400000" flipH="1" flipV="1">
              <a:off x="2530535" y="1338137"/>
              <a:ext cx="24554" cy="801569"/>
            </a:xfrm>
            <a:prstGeom prst="curvedConnector3">
              <a:avLst>
                <a:gd name="adj1" fmla="val -931009"/>
              </a:avLst>
            </a:prstGeom>
            <a:noFill/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23570" name="文本框 33"/>
            <p:cNvSpPr txBox="1">
              <a:spLocks noChangeArrowheads="1"/>
            </p:cNvSpPr>
            <p:nvPr/>
          </p:nvSpPr>
          <p:spPr bwMode="auto">
            <a:xfrm>
              <a:off x="573830" y="1597973"/>
              <a:ext cx="4970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11</a:t>
              </a:r>
            </a:p>
          </p:txBody>
        </p:sp>
        <p:sp>
          <p:nvSpPr>
            <p:cNvPr id="23571" name="文本框 34"/>
            <p:cNvSpPr txBox="1">
              <a:spLocks noChangeArrowheads="1"/>
            </p:cNvSpPr>
            <p:nvPr/>
          </p:nvSpPr>
          <p:spPr bwMode="auto">
            <a:xfrm>
              <a:off x="1357930" y="1522961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12</a:t>
              </a:r>
            </a:p>
          </p:txBody>
        </p:sp>
        <p:sp>
          <p:nvSpPr>
            <p:cNvPr id="23572" name="文本框 35"/>
            <p:cNvSpPr txBox="1">
              <a:spLocks noChangeArrowheads="1"/>
            </p:cNvSpPr>
            <p:nvPr/>
          </p:nvSpPr>
          <p:spPr bwMode="auto">
            <a:xfrm>
              <a:off x="2319173" y="1336669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24</a:t>
              </a:r>
            </a:p>
          </p:txBody>
        </p:sp>
        <p:sp>
          <p:nvSpPr>
            <p:cNvPr id="23573" name="文本框 36"/>
            <p:cNvSpPr txBox="1">
              <a:spLocks noChangeArrowheads="1"/>
            </p:cNvSpPr>
            <p:nvPr/>
          </p:nvSpPr>
          <p:spPr bwMode="auto">
            <a:xfrm>
              <a:off x="1592395" y="2218479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31</a:t>
              </a:r>
            </a:p>
          </p:txBody>
        </p:sp>
        <p:sp>
          <p:nvSpPr>
            <p:cNvPr id="23574" name="文本框 37"/>
            <p:cNvSpPr txBox="1">
              <a:spLocks noChangeArrowheads="1"/>
            </p:cNvSpPr>
            <p:nvPr/>
          </p:nvSpPr>
          <p:spPr bwMode="auto">
            <a:xfrm>
              <a:off x="2371887" y="2732365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33</a:t>
              </a:r>
            </a:p>
          </p:txBody>
        </p:sp>
        <p:sp>
          <p:nvSpPr>
            <p:cNvPr id="23575" name="文本框 38"/>
            <p:cNvSpPr txBox="1">
              <a:spLocks noChangeArrowheads="1"/>
            </p:cNvSpPr>
            <p:nvPr/>
          </p:nvSpPr>
          <p:spPr bwMode="auto">
            <a:xfrm>
              <a:off x="2838886" y="2339094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53</a:t>
              </a:r>
            </a:p>
          </p:txBody>
        </p:sp>
        <p:sp>
          <p:nvSpPr>
            <p:cNvPr id="23576" name="文本框 39"/>
            <p:cNvSpPr txBox="1">
              <a:spLocks noChangeArrowheads="1"/>
            </p:cNvSpPr>
            <p:nvPr/>
          </p:nvSpPr>
          <p:spPr bwMode="auto">
            <a:xfrm>
              <a:off x="3218871" y="1737880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54</a:t>
              </a:r>
            </a:p>
          </p:txBody>
        </p:sp>
        <p:sp>
          <p:nvSpPr>
            <p:cNvPr id="23577" name="文本框 40"/>
            <p:cNvSpPr txBox="1">
              <a:spLocks noChangeArrowheads="1"/>
            </p:cNvSpPr>
            <p:nvPr/>
          </p:nvSpPr>
          <p:spPr bwMode="auto">
            <a:xfrm>
              <a:off x="2268919" y="1884791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42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/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6338"/>
          </a:xfrm>
        </p:spPr>
        <p:txBody>
          <a:bodyPr/>
          <a:lstStyle/>
          <a:p>
            <a:pPr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Def: States </a:t>
            </a:r>
            <a:r>
              <a:rPr lang="en-US" altLang="zh-CN" sz="22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communicate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 err="1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</a:t>
            </a:r>
            <a:r>
              <a:rPr lang="en-US" altLang="zh-CN" sz="24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),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if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 err="1">
                <a:effectLst/>
                <a:latin typeface="The Hand Extrablack" panose="020B0604020202020204" pitchFamily="66" charset="0"/>
                <a:ea typeface="宋体" charset="-122"/>
                <a:cs typeface="Times New Roman" panose="02020603050405020304" pitchFamily="18" charset="0"/>
              </a:rPr>
              <a:t>→</a:t>
            </a:r>
            <a:r>
              <a:rPr lang="en-US" altLang="zh-CN" sz="24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and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400" dirty="0" err="1">
                <a:effectLst/>
                <a:latin typeface="The Hand Extrablack" panose="020B0604020202020204" pitchFamily="66" charset="0"/>
                <a:ea typeface="宋体" charset="-122"/>
                <a:cs typeface="Times New Roman" panose="02020603050405020304" pitchFamily="18" charset="0"/>
              </a:rPr>
              <a:t>→</a:t>
            </a:r>
            <a:r>
              <a:rPr lang="en-US" altLang="zh-CN" sz="24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.</a:t>
            </a: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</a:endParaRPr>
          </a:p>
          <a:p>
            <a:pPr lvl="1"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If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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,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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),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then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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).</a:t>
            </a:r>
          </a:p>
          <a:p>
            <a:pPr lvl="1"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If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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),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there must be a cycle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     containing both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i="1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,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 states.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zh-CN" sz="2000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Def: A class of states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 is not empty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if each state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communicates with every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other state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but doesn’t communicate with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.</a:t>
            </a:r>
          </a:p>
          <a:p>
            <a:pPr lvl="1"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={2, 4},  C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={1}, C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={5},        </a:t>
            </a:r>
            <a:endParaRPr lang="en-US" altLang="zh-CN" sz="2000" i="1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24578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 dirty="0">
                <a:effectLst/>
                <a:ea typeface="隶书" pitchFamily="49" charset="-122"/>
              </a:rPr>
              <a:t>Classification of States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  <p:grpSp>
        <p:nvGrpSpPr>
          <p:cNvPr id="24580" name="组合 41"/>
          <p:cNvGrpSpPr>
            <a:grpSpLocks/>
          </p:cNvGrpSpPr>
          <p:nvPr/>
        </p:nvGrpSpPr>
        <p:grpSpPr bwMode="auto">
          <a:xfrm>
            <a:off x="5183188" y="1277938"/>
            <a:ext cx="3140075" cy="1765300"/>
            <a:chOff x="573830" y="1336669"/>
            <a:chExt cx="3140690" cy="1765028"/>
          </a:xfrm>
        </p:grpSpPr>
        <p:sp>
          <p:nvSpPr>
            <p:cNvPr id="24581" name="椭圆 1"/>
            <p:cNvSpPr>
              <a:spLocks noChangeAspect="1"/>
            </p:cNvSpPr>
            <p:nvPr/>
          </p:nvSpPr>
          <p:spPr bwMode="auto">
            <a:xfrm>
              <a:off x="1357126" y="2040731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1</a:t>
              </a:r>
            </a:p>
          </p:txBody>
        </p:sp>
        <p:sp>
          <p:nvSpPr>
            <p:cNvPr id="24582" name="椭圆 6"/>
            <p:cNvSpPr>
              <a:spLocks noChangeAspect="1"/>
            </p:cNvSpPr>
            <p:nvPr/>
          </p:nvSpPr>
          <p:spPr bwMode="auto">
            <a:xfrm>
              <a:off x="2286794" y="2406463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3</a:t>
              </a:r>
            </a:p>
          </p:txBody>
        </p:sp>
        <p:sp>
          <p:nvSpPr>
            <p:cNvPr id="24583" name="椭圆 8"/>
            <p:cNvSpPr>
              <a:spLocks noChangeAspect="1"/>
            </p:cNvSpPr>
            <p:nvPr/>
          </p:nvSpPr>
          <p:spPr bwMode="auto">
            <a:xfrm>
              <a:off x="2058194" y="1583531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2</a:t>
              </a:r>
            </a:p>
          </p:txBody>
        </p:sp>
        <p:sp>
          <p:nvSpPr>
            <p:cNvPr id="24584" name="椭圆 9"/>
            <p:cNvSpPr>
              <a:spLocks noChangeAspect="1"/>
            </p:cNvSpPr>
            <p:nvPr/>
          </p:nvSpPr>
          <p:spPr bwMode="auto">
            <a:xfrm>
              <a:off x="3353594" y="2208399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5</a:t>
              </a:r>
            </a:p>
          </p:txBody>
        </p:sp>
        <p:sp>
          <p:nvSpPr>
            <p:cNvPr id="24585" name="椭圆 10"/>
            <p:cNvSpPr>
              <a:spLocks noChangeAspect="1"/>
            </p:cNvSpPr>
            <p:nvPr/>
          </p:nvSpPr>
          <p:spPr bwMode="auto">
            <a:xfrm>
              <a:off x="2919043" y="1583531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4</a:t>
              </a:r>
            </a:p>
          </p:txBody>
        </p:sp>
        <p:cxnSp>
          <p:nvCxnSpPr>
            <p:cNvPr id="24586" name="直接箭头连接符 13"/>
            <p:cNvCxnSpPr>
              <a:cxnSpLocks/>
              <a:stCxn id="24581" idx="7"/>
              <a:endCxn id="24583" idx="2"/>
            </p:cNvCxnSpPr>
            <p:nvPr/>
          </p:nvCxnSpPr>
          <p:spPr bwMode="auto">
            <a:xfrm flipV="1">
              <a:off x="1500240" y="1667365"/>
              <a:ext cx="557954" cy="39792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587" name="直接箭头连接符 18"/>
            <p:cNvCxnSpPr>
              <a:cxnSpLocks noChangeShapeType="1"/>
              <a:stCxn id="24584" idx="1"/>
              <a:endCxn id="24585" idx="5"/>
            </p:cNvCxnSpPr>
            <p:nvPr/>
          </p:nvCxnSpPr>
          <p:spPr bwMode="auto">
            <a:xfrm flipH="1" flipV="1">
              <a:off x="3062157" y="1726645"/>
              <a:ext cx="315991" cy="50630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588" name="直接箭头连接符 20"/>
            <p:cNvCxnSpPr>
              <a:cxnSpLocks noChangeShapeType="1"/>
              <a:stCxn id="24584" idx="3"/>
              <a:endCxn id="24582" idx="6"/>
            </p:cNvCxnSpPr>
            <p:nvPr/>
          </p:nvCxnSpPr>
          <p:spPr bwMode="auto">
            <a:xfrm flipH="1">
              <a:off x="2454462" y="2351513"/>
              <a:ext cx="923686" cy="13878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589" name="直接箭头连接符 22"/>
            <p:cNvCxnSpPr>
              <a:cxnSpLocks noChangeShapeType="1"/>
              <a:stCxn id="24582" idx="2"/>
              <a:endCxn id="24581" idx="5"/>
            </p:cNvCxnSpPr>
            <p:nvPr/>
          </p:nvCxnSpPr>
          <p:spPr bwMode="auto">
            <a:xfrm flipH="1" flipV="1">
              <a:off x="1500240" y="2183845"/>
              <a:ext cx="786554" cy="30645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590" name="直接箭头连接符 25"/>
            <p:cNvCxnSpPr>
              <a:cxnSpLocks noChangeShapeType="1"/>
              <a:stCxn id="24583" idx="6"/>
              <a:endCxn id="24585" idx="2"/>
            </p:cNvCxnSpPr>
            <p:nvPr/>
          </p:nvCxnSpPr>
          <p:spPr bwMode="auto">
            <a:xfrm>
              <a:off x="2225862" y="1667365"/>
              <a:ext cx="693181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591" name="任意多边形: 形状 27"/>
            <p:cNvSpPr>
              <a:spLocks/>
            </p:cNvSpPr>
            <p:nvPr/>
          </p:nvSpPr>
          <p:spPr bwMode="auto">
            <a:xfrm rot="6491534">
              <a:off x="1048259" y="1865698"/>
              <a:ext cx="254189" cy="414803"/>
            </a:xfrm>
            <a:custGeom>
              <a:avLst/>
              <a:gdLst>
                <a:gd name="T0" fmla="*/ 22999 w 254189"/>
                <a:gd name="T1" fmla="*/ 7815 h 414803"/>
                <a:gd name="T2" fmla="*/ 15183 w 254189"/>
                <a:gd name="T3" fmla="*/ 304800 h 414803"/>
                <a:gd name="T4" fmla="*/ 163675 w 254189"/>
                <a:gd name="T5" fmla="*/ 414214 h 414803"/>
                <a:gd name="T6" fmla="*/ 249645 w 254189"/>
                <a:gd name="T7" fmla="*/ 328246 h 414803"/>
                <a:gd name="T8" fmla="*/ 234014 w 254189"/>
                <a:gd name="T9" fmla="*/ 156308 h 414803"/>
                <a:gd name="T10" fmla="*/ 163676 w 254189"/>
                <a:gd name="T11" fmla="*/ 0 h 4148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4189" h="414803">
                  <a:moveTo>
                    <a:pt x="22999" y="7815"/>
                  </a:moveTo>
                  <a:cubicBezTo>
                    <a:pt x="-3704" y="160866"/>
                    <a:pt x="-8263" y="237067"/>
                    <a:pt x="15183" y="304800"/>
                  </a:cubicBezTo>
                  <a:cubicBezTo>
                    <a:pt x="38629" y="372533"/>
                    <a:pt x="123296" y="420727"/>
                    <a:pt x="163675" y="414214"/>
                  </a:cubicBezTo>
                  <a:cubicBezTo>
                    <a:pt x="204054" y="407701"/>
                    <a:pt x="237922" y="371230"/>
                    <a:pt x="249645" y="328246"/>
                  </a:cubicBezTo>
                  <a:cubicBezTo>
                    <a:pt x="261368" y="285262"/>
                    <a:pt x="248342" y="211016"/>
                    <a:pt x="234014" y="156308"/>
                  </a:cubicBezTo>
                  <a:cubicBezTo>
                    <a:pt x="219686" y="101600"/>
                    <a:pt x="166281" y="27354"/>
                    <a:pt x="163676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2" name="任意多边形: 形状 29"/>
            <p:cNvSpPr>
              <a:spLocks/>
            </p:cNvSpPr>
            <p:nvPr/>
          </p:nvSpPr>
          <p:spPr bwMode="auto">
            <a:xfrm rot="601201">
              <a:off x="2229112" y="2554006"/>
              <a:ext cx="254189" cy="414803"/>
            </a:xfrm>
            <a:custGeom>
              <a:avLst/>
              <a:gdLst>
                <a:gd name="T0" fmla="*/ 22999 w 254189"/>
                <a:gd name="T1" fmla="*/ 7815 h 414803"/>
                <a:gd name="T2" fmla="*/ 15183 w 254189"/>
                <a:gd name="T3" fmla="*/ 304800 h 414803"/>
                <a:gd name="T4" fmla="*/ 163675 w 254189"/>
                <a:gd name="T5" fmla="*/ 414214 h 414803"/>
                <a:gd name="T6" fmla="*/ 249645 w 254189"/>
                <a:gd name="T7" fmla="*/ 328246 h 414803"/>
                <a:gd name="T8" fmla="*/ 234014 w 254189"/>
                <a:gd name="T9" fmla="*/ 156308 h 414803"/>
                <a:gd name="T10" fmla="*/ 163676 w 254189"/>
                <a:gd name="T11" fmla="*/ 0 h 4148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4189" h="414803">
                  <a:moveTo>
                    <a:pt x="22999" y="7815"/>
                  </a:moveTo>
                  <a:cubicBezTo>
                    <a:pt x="-3704" y="160866"/>
                    <a:pt x="-8263" y="237067"/>
                    <a:pt x="15183" y="304800"/>
                  </a:cubicBezTo>
                  <a:cubicBezTo>
                    <a:pt x="38629" y="372533"/>
                    <a:pt x="123296" y="420727"/>
                    <a:pt x="163675" y="414214"/>
                  </a:cubicBezTo>
                  <a:cubicBezTo>
                    <a:pt x="204054" y="407701"/>
                    <a:pt x="237922" y="371230"/>
                    <a:pt x="249645" y="328246"/>
                  </a:cubicBezTo>
                  <a:cubicBezTo>
                    <a:pt x="261368" y="285262"/>
                    <a:pt x="248342" y="211016"/>
                    <a:pt x="234014" y="156308"/>
                  </a:cubicBezTo>
                  <a:cubicBezTo>
                    <a:pt x="219686" y="101600"/>
                    <a:pt x="166281" y="27354"/>
                    <a:pt x="163676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4593" name="连接符: 曲线 31"/>
            <p:cNvCxnSpPr>
              <a:cxnSpLocks noChangeShapeType="1"/>
              <a:stCxn id="24583" idx="4"/>
              <a:endCxn id="24585" idx="3"/>
            </p:cNvCxnSpPr>
            <p:nvPr/>
          </p:nvCxnSpPr>
          <p:spPr bwMode="auto">
            <a:xfrm rot="5400000" flipH="1" flipV="1">
              <a:off x="2530535" y="1338137"/>
              <a:ext cx="24554" cy="801569"/>
            </a:xfrm>
            <a:prstGeom prst="curvedConnector3">
              <a:avLst>
                <a:gd name="adj1" fmla="val -931009"/>
              </a:avLst>
            </a:prstGeom>
            <a:noFill/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24594" name="文本框 33"/>
            <p:cNvSpPr txBox="1">
              <a:spLocks noChangeArrowheads="1"/>
            </p:cNvSpPr>
            <p:nvPr/>
          </p:nvSpPr>
          <p:spPr bwMode="auto">
            <a:xfrm>
              <a:off x="573830" y="1597973"/>
              <a:ext cx="4970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11</a:t>
              </a:r>
            </a:p>
          </p:txBody>
        </p:sp>
        <p:sp>
          <p:nvSpPr>
            <p:cNvPr id="24595" name="文本框 34"/>
            <p:cNvSpPr txBox="1">
              <a:spLocks noChangeArrowheads="1"/>
            </p:cNvSpPr>
            <p:nvPr/>
          </p:nvSpPr>
          <p:spPr bwMode="auto">
            <a:xfrm>
              <a:off x="1357930" y="1522961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12</a:t>
              </a:r>
            </a:p>
          </p:txBody>
        </p:sp>
        <p:sp>
          <p:nvSpPr>
            <p:cNvPr id="24596" name="文本框 35"/>
            <p:cNvSpPr txBox="1">
              <a:spLocks noChangeArrowheads="1"/>
            </p:cNvSpPr>
            <p:nvPr/>
          </p:nvSpPr>
          <p:spPr bwMode="auto">
            <a:xfrm>
              <a:off x="2319173" y="1336669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24</a:t>
              </a:r>
            </a:p>
          </p:txBody>
        </p:sp>
        <p:sp>
          <p:nvSpPr>
            <p:cNvPr id="24597" name="文本框 36"/>
            <p:cNvSpPr txBox="1">
              <a:spLocks noChangeArrowheads="1"/>
            </p:cNvSpPr>
            <p:nvPr/>
          </p:nvSpPr>
          <p:spPr bwMode="auto">
            <a:xfrm>
              <a:off x="1592395" y="2218479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31</a:t>
              </a:r>
            </a:p>
          </p:txBody>
        </p:sp>
        <p:sp>
          <p:nvSpPr>
            <p:cNvPr id="24598" name="文本框 37"/>
            <p:cNvSpPr txBox="1">
              <a:spLocks noChangeArrowheads="1"/>
            </p:cNvSpPr>
            <p:nvPr/>
          </p:nvSpPr>
          <p:spPr bwMode="auto">
            <a:xfrm>
              <a:off x="2371887" y="2732365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33</a:t>
              </a:r>
            </a:p>
          </p:txBody>
        </p:sp>
        <p:sp>
          <p:nvSpPr>
            <p:cNvPr id="24599" name="文本框 38"/>
            <p:cNvSpPr txBox="1">
              <a:spLocks noChangeArrowheads="1"/>
            </p:cNvSpPr>
            <p:nvPr/>
          </p:nvSpPr>
          <p:spPr bwMode="auto">
            <a:xfrm>
              <a:off x="2838886" y="2339094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53</a:t>
              </a:r>
            </a:p>
          </p:txBody>
        </p:sp>
        <p:sp>
          <p:nvSpPr>
            <p:cNvPr id="24600" name="文本框 39"/>
            <p:cNvSpPr txBox="1">
              <a:spLocks noChangeArrowheads="1"/>
            </p:cNvSpPr>
            <p:nvPr/>
          </p:nvSpPr>
          <p:spPr bwMode="auto">
            <a:xfrm>
              <a:off x="3218871" y="1737880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54</a:t>
              </a:r>
            </a:p>
          </p:txBody>
        </p:sp>
        <p:sp>
          <p:nvSpPr>
            <p:cNvPr id="24601" name="文本框 40"/>
            <p:cNvSpPr txBox="1">
              <a:spLocks noChangeArrowheads="1"/>
            </p:cNvSpPr>
            <p:nvPr/>
          </p:nvSpPr>
          <p:spPr bwMode="auto">
            <a:xfrm>
              <a:off x="2268919" y="1884791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42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/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633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zh-CN" sz="2200" b="1" dirty="0">
                <a:effectLst/>
                <a:latin typeface="Comic Sans MS" panose="030F0702030302020204" pitchFamily="66" charset="0"/>
                <a:ea typeface="宋体" charset="-122"/>
              </a:rPr>
              <a:t>Def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: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State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is Recurrent if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 err="1">
                <a:effectLst/>
                <a:latin typeface="The Hand Extrablack" panose="020B0604020202020204" pitchFamily="66" charset="0"/>
                <a:ea typeface="宋体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for all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such that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 err="1">
                <a:effectLst/>
                <a:latin typeface="The Hand Extrablack" panose="020B0604020202020204" pitchFamily="66" charset="0"/>
                <a:ea typeface="宋体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   (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ie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. No state from which there is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    no return can be entered.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     Not recurrent = transient) </a:t>
            </a:r>
            <a:endParaRPr lang="en-US" altLang="zh-CN" sz="2000" dirty="0">
              <a:effectLst/>
              <a:latin typeface="Comic Sans MS" panose="030F0702030302020204" pitchFamily="66" charset="0"/>
              <a:ea typeface="宋体" charset="-122"/>
            </a:endParaRPr>
          </a:p>
          <a:p>
            <a:pPr lvl="1"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(2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4)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are recurrent;</a:t>
            </a:r>
            <a:endParaRPr lang="en-US" altLang="zh-CN" sz="2000" dirty="0">
              <a:effectLst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(1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3)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are transient: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(1</a:t>
            </a:r>
            <a:r>
              <a:rPr lang="en-US" altLang="zh-CN" sz="2000" dirty="0">
                <a:effectLst/>
                <a:latin typeface="The Hand Extrablack" panose="020B0604020202020204" pitchFamily="66" charset="0"/>
                <a:ea typeface="宋体" charset="-122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2, 3</a:t>
            </a:r>
            <a:r>
              <a:rPr lang="en-US" altLang="zh-CN" sz="2000" dirty="0">
                <a:effectLst/>
                <a:latin typeface="The Hand Extrablack" panose="020B0604020202020204" pitchFamily="66" charset="0"/>
                <a:ea typeface="宋体" charset="-122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2,  2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Euclid Math One" panose="05050601010101010101" pitchFamily="18" charset="2"/>
              </a:rPr>
              <a:t> 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1,3)</a:t>
            </a:r>
          </a:p>
          <a:p>
            <a:pPr lvl="1">
              <a:defRPr/>
            </a:pPr>
            <a:endParaRPr lang="en-US" altLang="zh-CN" sz="2000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200" b="1" dirty="0">
                <a:effectLst/>
                <a:latin typeface="Comic Sans MS" panose="030F0702030302020204" pitchFamily="66" charset="0"/>
                <a:ea typeface="宋体" charset="-122"/>
              </a:rPr>
              <a:t>Theorem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     The states in a class are all recurrent, or all transient.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25602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 dirty="0">
                <a:effectLst/>
                <a:ea typeface="隶书" pitchFamily="49" charset="-122"/>
              </a:rPr>
              <a:t>Classification of States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  <p:grpSp>
        <p:nvGrpSpPr>
          <p:cNvPr id="25604" name="组合 43"/>
          <p:cNvGrpSpPr>
            <a:grpSpLocks/>
          </p:cNvGrpSpPr>
          <p:nvPr/>
        </p:nvGrpSpPr>
        <p:grpSpPr bwMode="auto">
          <a:xfrm>
            <a:off x="5627688" y="1277938"/>
            <a:ext cx="2984500" cy="1743075"/>
            <a:chOff x="5627015" y="1278731"/>
            <a:chExt cx="2984379" cy="1741583"/>
          </a:xfrm>
        </p:grpSpPr>
        <p:sp>
          <p:nvSpPr>
            <p:cNvPr id="25605" name="文本框 35"/>
            <p:cNvSpPr txBox="1">
              <a:spLocks noChangeArrowheads="1"/>
            </p:cNvSpPr>
            <p:nvPr/>
          </p:nvSpPr>
          <p:spPr bwMode="auto">
            <a:xfrm>
              <a:off x="7125145" y="1278731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baseline="-25000"/>
                <a:t>24</a:t>
              </a:r>
            </a:p>
          </p:txBody>
        </p:sp>
        <p:grpSp>
          <p:nvGrpSpPr>
            <p:cNvPr id="25606" name="组合 32"/>
            <p:cNvGrpSpPr>
              <a:grpSpLocks/>
            </p:cNvGrpSpPr>
            <p:nvPr/>
          </p:nvGrpSpPr>
          <p:grpSpPr bwMode="auto">
            <a:xfrm>
              <a:off x="5627015" y="1465023"/>
              <a:ext cx="2984379" cy="1555291"/>
              <a:chOff x="5338705" y="1465023"/>
              <a:chExt cx="2984379" cy="1555291"/>
            </a:xfrm>
          </p:grpSpPr>
          <p:sp>
            <p:nvSpPr>
              <p:cNvPr id="25607" name="椭圆 1"/>
              <p:cNvSpPr>
                <a:spLocks noChangeAspect="1"/>
              </p:cNvSpPr>
              <p:nvPr/>
            </p:nvSpPr>
            <p:spPr bwMode="auto">
              <a:xfrm>
                <a:off x="5965690" y="1982793"/>
                <a:ext cx="167668" cy="16766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>
                  <a:lnSpc>
                    <a:spcPts val="1300"/>
                  </a:lnSpc>
                </a:pPr>
                <a:r>
                  <a:rPr lang="en-US" altLang="zh-CN" sz="1200">
                    <a:ea typeface="隶书" pitchFamily="49" charset="-122"/>
                  </a:rPr>
                  <a:t>1</a:t>
                </a:r>
              </a:p>
            </p:txBody>
          </p:sp>
          <p:sp>
            <p:nvSpPr>
              <p:cNvPr id="25608" name="椭圆 6"/>
              <p:cNvSpPr>
                <a:spLocks noChangeAspect="1"/>
              </p:cNvSpPr>
              <p:nvPr/>
            </p:nvSpPr>
            <p:spPr bwMode="auto">
              <a:xfrm>
                <a:off x="6895358" y="2348525"/>
                <a:ext cx="167668" cy="16766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>
                  <a:lnSpc>
                    <a:spcPts val="1300"/>
                  </a:lnSpc>
                </a:pPr>
                <a:r>
                  <a:rPr lang="en-US" altLang="zh-CN" sz="1200">
                    <a:ea typeface="隶书" pitchFamily="49" charset="-122"/>
                  </a:rPr>
                  <a:t>3</a:t>
                </a:r>
              </a:p>
            </p:txBody>
          </p:sp>
          <p:sp>
            <p:nvSpPr>
              <p:cNvPr id="25609" name="椭圆 8"/>
              <p:cNvSpPr>
                <a:spLocks noChangeAspect="1"/>
              </p:cNvSpPr>
              <p:nvPr/>
            </p:nvSpPr>
            <p:spPr bwMode="auto">
              <a:xfrm>
                <a:off x="6666758" y="1525593"/>
                <a:ext cx="167668" cy="16766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>
                  <a:lnSpc>
                    <a:spcPts val="1300"/>
                  </a:lnSpc>
                </a:pPr>
                <a:r>
                  <a:rPr lang="en-US" altLang="zh-CN" sz="1200">
                    <a:ea typeface="隶书" pitchFamily="49" charset="-122"/>
                  </a:rPr>
                  <a:t>2</a:t>
                </a:r>
              </a:p>
            </p:txBody>
          </p:sp>
          <p:sp>
            <p:nvSpPr>
              <p:cNvPr id="25610" name="椭圆 9"/>
              <p:cNvSpPr>
                <a:spLocks noChangeAspect="1"/>
              </p:cNvSpPr>
              <p:nvPr/>
            </p:nvSpPr>
            <p:spPr bwMode="auto">
              <a:xfrm>
                <a:off x="7962158" y="2150461"/>
                <a:ext cx="167668" cy="16766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>
                  <a:lnSpc>
                    <a:spcPts val="1300"/>
                  </a:lnSpc>
                </a:pPr>
                <a:r>
                  <a:rPr lang="en-US" altLang="zh-CN" sz="1200">
                    <a:ea typeface="隶书" pitchFamily="49" charset="-122"/>
                  </a:rPr>
                  <a:t>5</a:t>
                </a:r>
              </a:p>
            </p:txBody>
          </p:sp>
          <p:sp>
            <p:nvSpPr>
              <p:cNvPr id="25611" name="椭圆 10"/>
              <p:cNvSpPr>
                <a:spLocks noChangeAspect="1"/>
              </p:cNvSpPr>
              <p:nvPr/>
            </p:nvSpPr>
            <p:spPr bwMode="auto">
              <a:xfrm>
                <a:off x="7527607" y="1525593"/>
                <a:ext cx="167668" cy="16766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>
                  <a:lnSpc>
                    <a:spcPts val="1300"/>
                  </a:lnSpc>
                </a:pPr>
                <a:r>
                  <a:rPr lang="en-US" altLang="zh-CN" sz="1200">
                    <a:ea typeface="隶书" pitchFamily="49" charset="-122"/>
                  </a:rPr>
                  <a:t>4</a:t>
                </a:r>
              </a:p>
            </p:txBody>
          </p:sp>
          <p:cxnSp>
            <p:nvCxnSpPr>
              <p:cNvPr id="25612" name="直接箭头连接符 13"/>
              <p:cNvCxnSpPr>
                <a:cxnSpLocks/>
                <a:stCxn id="25607" idx="7"/>
                <a:endCxn id="25609" idx="2"/>
              </p:cNvCxnSpPr>
              <p:nvPr/>
            </p:nvCxnSpPr>
            <p:spPr bwMode="auto">
              <a:xfrm flipV="1">
                <a:off x="6108804" y="1609427"/>
                <a:ext cx="557954" cy="39792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3" name="直接箭头连接符 18"/>
              <p:cNvCxnSpPr>
                <a:cxnSpLocks noChangeShapeType="1"/>
                <a:stCxn id="25610" idx="1"/>
                <a:endCxn id="25611" idx="5"/>
              </p:cNvCxnSpPr>
              <p:nvPr/>
            </p:nvCxnSpPr>
            <p:spPr bwMode="auto">
              <a:xfrm flipH="1" flipV="1">
                <a:off x="7670721" y="1668707"/>
                <a:ext cx="315991" cy="50630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4" name="直接箭头连接符 20"/>
              <p:cNvCxnSpPr>
                <a:cxnSpLocks noChangeShapeType="1"/>
                <a:stCxn id="25610" idx="3"/>
                <a:endCxn id="25608" idx="6"/>
              </p:cNvCxnSpPr>
              <p:nvPr/>
            </p:nvCxnSpPr>
            <p:spPr bwMode="auto">
              <a:xfrm flipH="1">
                <a:off x="7063026" y="2293575"/>
                <a:ext cx="923686" cy="138784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5" name="直接箭头连接符 22"/>
              <p:cNvCxnSpPr>
                <a:cxnSpLocks noChangeShapeType="1"/>
                <a:stCxn id="25608" idx="2"/>
                <a:endCxn id="25607" idx="5"/>
              </p:cNvCxnSpPr>
              <p:nvPr/>
            </p:nvCxnSpPr>
            <p:spPr bwMode="auto">
              <a:xfrm flipH="1" flipV="1">
                <a:off x="6108804" y="2125907"/>
                <a:ext cx="786554" cy="30645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6" name="直接箭头连接符 25"/>
              <p:cNvCxnSpPr>
                <a:cxnSpLocks noChangeShapeType="1"/>
                <a:stCxn id="25609" idx="6"/>
                <a:endCxn id="25611" idx="2"/>
              </p:cNvCxnSpPr>
              <p:nvPr/>
            </p:nvCxnSpPr>
            <p:spPr bwMode="auto">
              <a:xfrm>
                <a:off x="6834426" y="1609427"/>
                <a:ext cx="693181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17" name="任意多边形: 形状 27"/>
              <p:cNvSpPr>
                <a:spLocks/>
              </p:cNvSpPr>
              <p:nvPr/>
            </p:nvSpPr>
            <p:spPr bwMode="auto">
              <a:xfrm rot="6491534">
                <a:off x="5656823" y="1807760"/>
                <a:ext cx="254189" cy="414803"/>
              </a:xfrm>
              <a:custGeom>
                <a:avLst/>
                <a:gdLst>
                  <a:gd name="T0" fmla="*/ 22999 w 254189"/>
                  <a:gd name="T1" fmla="*/ 7815 h 414803"/>
                  <a:gd name="T2" fmla="*/ 15183 w 254189"/>
                  <a:gd name="T3" fmla="*/ 304800 h 414803"/>
                  <a:gd name="T4" fmla="*/ 163675 w 254189"/>
                  <a:gd name="T5" fmla="*/ 414214 h 414803"/>
                  <a:gd name="T6" fmla="*/ 249645 w 254189"/>
                  <a:gd name="T7" fmla="*/ 328246 h 414803"/>
                  <a:gd name="T8" fmla="*/ 234014 w 254189"/>
                  <a:gd name="T9" fmla="*/ 156308 h 414803"/>
                  <a:gd name="T10" fmla="*/ 163676 w 254189"/>
                  <a:gd name="T11" fmla="*/ 0 h 4148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4189" h="414803">
                    <a:moveTo>
                      <a:pt x="22999" y="7815"/>
                    </a:moveTo>
                    <a:cubicBezTo>
                      <a:pt x="-3704" y="160866"/>
                      <a:pt x="-8263" y="237067"/>
                      <a:pt x="15183" y="304800"/>
                    </a:cubicBezTo>
                    <a:cubicBezTo>
                      <a:pt x="38629" y="372533"/>
                      <a:pt x="123296" y="420727"/>
                      <a:pt x="163675" y="414214"/>
                    </a:cubicBezTo>
                    <a:cubicBezTo>
                      <a:pt x="204054" y="407701"/>
                      <a:pt x="237922" y="371230"/>
                      <a:pt x="249645" y="328246"/>
                    </a:cubicBezTo>
                    <a:cubicBezTo>
                      <a:pt x="261368" y="285262"/>
                      <a:pt x="248342" y="211016"/>
                      <a:pt x="234014" y="156308"/>
                    </a:cubicBezTo>
                    <a:cubicBezTo>
                      <a:pt x="219686" y="101600"/>
                      <a:pt x="166281" y="27354"/>
                      <a:pt x="163676" y="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8" name="任意多边形: 形状 29"/>
              <p:cNvSpPr>
                <a:spLocks/>
              </p:cNvSpPr>
              <p:nvPr/>
            </p:nvSpPr>
            <p:spPr bwMode="auto">
              <a:xfrm rot="-932600">
                <a:off x="7004955" y="2481156"/>
                <a:ext cx="171441" cy="405583"/>
              </a:xfrm>
              <a:custGeom>
                <a:avLst/>
                <a:gdLst>
                  <a:gd name="T0" fmla="*/ 15512 w 254189"/>
                  <a:gd name="T1" fmla="*/ 7641 h 414803"/>
                  <a:gd name="T2" fmla="*/ 10240 w 254189"/>
                  <a:gd name="T3" fmla="*/ 298025 h 414803"/>
                  <a:gd name="T4" fmla="*/ 110393 w 254189"/>
                  <a:gd name="T5" fmla="*/ 405007 h 414803"/>
                  <a:gd name="T6" fmla="*/ 168376 w 254189"/>
                  <a:gd name="T7" fmla="*/ 320950 h 414803"/>
                  <a:gd name="T8" fmla="*/ 157834 w 254189"/>
                  <a:gd name="T9" fmla="*/ 152834 h 414803"/>
                  <a:gd name="T10" fmla="*/ 110393 w 254189"/>
                  <a:gd name="T11" fmla="*/ 0 h 4148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4189" h="414803">
                    <a:moveTo>
                      <a:pt x="22999" y="7815"/>
                    </a:moveTo>
                    <a:cubicBezTo>
                      <a:pt x="-3704" y="160866"/>
                      <a:pt x="-8263" y="237067"/>
                      <a:pt x="15183" y="304800"/>
                    </a:cubicBezTo>
                    <a:cubicBezTo>
                      <a:pt x="38629" y="372533"/>
                      <a:pt x="123296" y="420727"/>
                      <a:pt x="163675" y="414214"/>
                    </a:cubicBezTo>
                    <a:cubicBezTo>
                      <a:pt x="204054" y="407701"/>
                      <a:pt x="237922" y="371230"/>
                      <a:pt x="249645" y="328246"/>
                    </a:cubicBezTo>
                    <a:cubicBezTo>
                      <a:pt x="261368" y="285262"/>
                      <a:pt x="248342" y="211016"/>
                      <a:pt x="234014" y="156308"/>
                    </a:cubicBezTo>
                    <a:cubicBezTo>
                      <a:pt x="219686" y="101600"/>
                      <a:pt x="166281" y="27354"/>
                      <a:pt x="163676" y="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25619" name="连接符: 曲线 31"/>
              <p:cNvCxnSpPr>
                <a:cxnSpLocks noChangeShapeType="1"/>
                <a:stCxn id="25609" idx="4"/>
                <a:endCxn id="25611" idx="3"/>
              </p:cNvCxnSpPr>
              <p:nvPr/>
            </p:nvCxnSpPr>
            <p:spPr bwMode="auto">
              <a:xfrm rot="5400000" flipH="1" flipV="1">
                <a:off x="7139099" y="1280199"/>
                <a:ext cx="24554" cy="801569"/>
              </a:xfrm>
              <a:prstGeom prst="curvedConnector3">
                <a:avLst>
                  <a:gd name="adj1" fmla="val -931009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</p:cxnSp>
          <p:sp>
            <p:nvSpPr>
              <p:cNvPr id="25620" name="文本框 33"/>
              <p:cNvSpPr txBox="1">
                <a:spLocks noChangeArrowheads="1"/>
              </p:cNvSpPr>
              <p:nvPr/>
            </p:nvSpPr>
            <p:spPr bwMode="auto">
              <a:xfrm>
                <a:off x="5338705" y="1555665"/>
                <a:ext cx="4970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i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CN" baseline="-25000"/>
                  <a:t>11</a:t>
                </a:r>
              </a:p>
            </p:txBody>
          </p:sp>
          <p:sp>
            <p:nvSpPr>
              <p:cNvPr id="25621" name="文本框 34"/>
              <p:cNvSpPr txBox="1">
                <a:spLocks noChangeArrowheads="1"/>
              </p:cNvSpPr>
              <p:nvPr/>
            </p:nvSpPr>
            <p:spPr bwMode="auto">
              <a:xfrm>
                <a:off x="5966494" y="1465023"/>
                <a:ext cx="49564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i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CN" baseline="-25000"/>
                  <a:t>12</a:t>
                </a:r>
              </a:p>
            </p:txBody>
          </p:sp>
          <p:sp>
            <p:nvSpPr>
              <p:cNvPr id="25622" name="文本框 36"/>
              <p:cNvSpPr txBox="1">
                <a:spLocks noChangeArrowheads="1"/>
              </p:cNvSpPr>
              <p:nvPr/>
            </p:nvSpPr>
            <p:spPr bwMode="auto">
              <a:xfrm>
                <a:off x="6326020" y="1957341"/>
                <a:ext cx="49564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i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CN" baseline="-25000"/>
                  <a:t>31</a:t>
                </a:r>
              </a:p>
            </p:txBody>
          </p:sp>
          <p:sp>
            <p:nvSpPr>
              <p:cNvPr id="25623" name="文本框 37"/>
              <p:cNvSpPr txBox="1">
                <a:spLocks noChangeArrowheads="1"/>
              </p:cNvSpPr>
              <p:nvPr/>
            </p:nvSpPr>
            <p:spPr bwMode="auto">
              <a:xfrm>
                <a:off x="7111465" y="2650982"/>
                <a:ext cx="49564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i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CN" baseline="-25000"/>
                  <a:t>33</a:t>
                </a:r>
              </a:p>
            </p:txBody>
          </p:sp>
          <p:sp>
            <p:nvSpPr>
              <p:cNvPr id="25624" name="文本框 38"/>
              <p:cNvSpPr txBox="1">
                <a:spLocks noChangeArrowheads="1"/>
              </p:cNvSpPr>
              <p:nvPr/>
            </p:nvSpPr>
            <p:spPr bwMode="auto">
              <a:xfrm>
                <a:off x="7447450" y="2281156"/>
                <a:ext cx="49564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i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CN" baseline="-25000"/>
                  <a:t>53</a:t>
                </a:r>
              </a:p>
            </p:txBody>
          </p:sp>
          <p:sp>
            <p:nvSpPr>
              <p:cNvPr id="25625" name="文本框 39"/>
              <p:cNvSpPr txBox="1">
                <a:spLocks noChangeArrowheads="1"/>
              </p:cNvSpPr>
              <p:nvPr/>
            </p:nvSpPr>
            <p:spPr bwMode="auto">
              <a:xfrm>
                <a:off x="7827435" y="1679942"/>
                <a:ext cx="49564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i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CN" baseline="-25000"/>
                  <a:t>54</a:t>
                </a:r>
              </a:p>
            </p:txBody>
          </p:sp>
          <p:sp>
            <p:nvSpPr>
              <p:cNvPr id="25626" name="文本框 40"/>
              <p:cNvSpPr txBox="1">
                <a:spLocks noChangeArrowheads="1"/>
              </p:cNvSpPr>
              <p:nvPr/>
            </p:nvSpPr>
            <p:spPr bwMode="auto">
              <a:xfrm>
                <a:off x="6877483" y="1826853"/>
                <a:ext cx="49564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i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CN" baseline="-25000"/>
                  <a:t>42</a:t>
                </a:r>
              </a:p>
            </p:txBody>
          </p:sp>
          <p:cxnSp>
            <p:nvCxnSpPr>
              <p:cNvPr id="25627" name="连接符: 曲线 30"/>
              <p:cNvCxnSpPr>
                <a:cxnSpLocks/>
              </p:cNvCxnSpPr>
              <p:nvPr/>
            </p:nvCxnSpPr>
            <p:spPr bwMode="auto">
              <a:xfrm rot="6900000" flipH="1" flipV="1">
                <a:off x="6452366" y="1855470"/>
                <a:ext cx="24554" cy="914400"/>
              </a:xfrm>
              <a:prstGeom prst="curvedConnector3">
                <a:avLst>
                  <a:gd name="adj1" fmla="val -1238162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8" name="文本框 42"/>
              <p:cNvSpPr txBox="1">
                <a:spLocks noChangeArrowheads="1"/>
              </p:cNvSpPr>
              <p:nvPr/>
            </p:nvSpPr>
            <p:spPr bwMode="auto">
              <a:xfrm>
                <a:off x="5973704" y="2437361"/>
                <a:ext cx="49564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i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CN" baseline="-25000"/>
                  <a:t>13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隶书" pitchFamily="49" charset="-122"/>
              </a:rPr>
              <a:t>Poisson Combining &amp; Markov Chain</a:t>
            </a:r>
            <a:endParaRPr lang="zh-CN" altLang="en-US">
              <a:effectLst/>
              <a:ea typeface="隶书" pitchFamily="49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Review of Poisson process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Combining independent Poisson processes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Splitting a Poisson process 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Non-homogeneous Poisson process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Conditional arrival density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Finite-state Markov chains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State classification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effectLst/>
                <a:latin typeface="Comic Sans MS" pitchFamily="66" charset="0"/>
                <a:ea typeface="隶书" pitchFamily="49" charset="-122"/>
              </a:rPr>
              <a:t>Ergodic Markov chains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/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633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zh-CN" sz="2200" b="1" dirty="0">
                <a:effectLst/>
                <a:latin typeface="Comic Sans MS" panose="030F0702030302020204" pitchFamily="66" charset="0"/>
                <a:ea typeface="宋体" charset="-122"/>
              </a:rPr>
              <a:t>Def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: The period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 of s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tate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is: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)=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gcd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&gt;0}.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   If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)=1,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state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is aperiodic.</a:t>
            </a:r>
          </a:p>
          <a:p>
            <a:pPr lvl="1"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44;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&gt;0 for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=4,6,10; thus 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(4)=2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;</a:t>
            </a:r>
            <a:endParaRPr lang="en-US" altLang="zh-CN" sz="2000" dirty="0">
              <a:effectLst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77;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&gt;0 for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=6,10,14,16; thus 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(7)=2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;</a:t>
            </a:r>
            <a:endParaRPr lang="en-US" altLang="zh-CN" sz="2000" dirty="0">
              <a:effectLst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200" b="1" dirty="0">
                <a:effectLst/>
                <a:latin typeface="Comic Sans MS" panose="030F0702030302020204" pitchFamily="66" charset="0"/>
                <a:ea typeface="宋体" charset="-122"/>
              </a:rPr>
              <a:t>Theorem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     All states in the same class have same period.</a:t>
            </a:r>
          </a:p>
          <a:p>
            <a:pPr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Periodic class can be partitioned into sub-classes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2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,…,</a:t>
            </a:r>
            <a:r>
              <a:rPr lang="en-US" altLang="zh-CN" sz="22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2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 so that: 	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for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&gt;0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only when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+1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		for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&gt;0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only when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</a:t>
            </a: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26626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 dirty="0">
                <a:effectLst/>
                <a:ea typeface="隶书" pitchFamily="49" charset="-122"/>
              </a:rPr>
              <a:t>Periodic State &amp; Class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  <p:sp>
        <p:nvSpPr>
          <p:cNvPr id="26628" name="椭圆 1"/>
          <p:cNvSpPr>
            <a:spLocks noChangeAspect="1"/>
          </p:cNvSpPr>
          <p:nvPr/>
        </p:nvSpPr>
        <p:spPr bwMode="auto">
          <a:xfrm>
            <a:off x="5726113" y="1958975"/>
            <a:ext cx="166687" cy="1682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2</a:t>
            </a:r>
          </a:p>
        </p:txBody>
      </p:sp>
      <p:sp>
        <p:nvSpPr>
          <p:cNvPr id="26629" name="椭圆 6"/>
          <p:cNvSpPr>
            <a:spLocks noChangeAspect="1"/>
          </p:cNvSpPr>
          <p:nvPr/>
        </p:nvSpPr>
        <p:spPr bwMode="auto">
          <a:xfrm>
            <a:off x="6218238" y="2330450"/>
            <a:ext cx="168275" cy="1666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3</a:t>
            </a:r>
          </a:p>
        </p:txBody>
      </p:sp>
      <p:sp>
        <p:nvSpPr>
          <p:cNvPr id="26630" name="椭圆 8"/>
          <p:cNvSpPr>
            <a:spLocks noChangeAspect="1"/>
          </p:cNvSpPr>
          <p:nvPr/>
        </p:nvSpPr>
        <p:spPr bwMode="auto">
          <a:xfrm>
            <a:off x="6205538" y="1587500"/>
            <a:ext cx="168275" cy="1682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1</a:t>
            </a:r>
          </a:p>
        </p:txBody>
      </p:sp>
      <p:sp>
        <p:nvSpPr>
          <p:cNvPr id="26631" name="椭圆 9"/>
          <p:cNvSpPr>
            <a:spLocks noChangeAspect="1"/>
          </p:cNvSpPr>
          <p:nvPr/>
        </p:nvSpPr>
        <p:spPr bwMode="auto">
          <a:xfrm>
            <a:off x="6707188" y="1963738"/>
            <a:ext cx="166687" cy="1682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4</a:t>
            </a:r>
          </a:p>
        </p:txBody>
      </p:sp>
      <p:sp>
        <p:nvSpPr>
          <p:cNvPr id="26632" name="椭圆 10"/>
          <p:cNvSpPr>
            <a:spLocks noChangeAspect="1"/>
          </p:cNvSpPr>
          <p:nvPr/>
        </p:nvSpPr>
        <p:spPr bwMode="auto">
          <a:xfrm>
            <a:off x="7113588" y="1595438"/>
            <a:ext cx="166687" cy="1682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9</a:t>
            </a:r>
          </a:p>
        </p:txBody>
      </p:sp>
      <p:cxnSp>
        <p:nvCxnSpPr>
          <p:cNvPr id="26633" name="直接箭头连接符 13"/>
          <p:cNvCxnSpPr>
            <a:cxnSpLocks/>
            <a:stCxn id="26628" idx="7"/>
            <a:endCxn id="26630" idx="2"/>
          </p:cNvCxnSpPr>
          <p:nvPr/>
        </p:nvCxnSpPr>
        <p:spPr bwMode="auto">
          <a:xfrm flipV="1">
            <a:off x="5868988" y="1671638"/>
            <a:ext cx="336550" cy="3127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6634" name="直接箭头连接符 18"/>
          <p:cNvCxnSpPr>
            <a:cxnSpLocks/>
            <a:stCxn id="26631" idx="7"/>
            <a:endCxn id="26632" idx="3"/>
          </p:cNvCxnSpPr>
          <p:nvPr/>
        </p:nvCxnSpPr>
        <p:spPr bwMode="auto">
          <a:xfrm flipV="1">
            <a:off x="6850063" y="1738313"/>
            <a:ext cx="287337" cy="2508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6635" name="直接箭头连接符 20"/>
          <p:cNvCxnSpPr>
            <a:cxnSpLocks noChangeShapeType="1"/>
            <a:stCxn id="26631" idx="3"/>
            <a:endCxn id="26629" idx="6"/>
          </p:cNvCxnSpPr>
          <p:nvPr/>
        </p:nvCxnSpPr>
        <p:spPr bwMode="auto">
          <a:xfrm flipH="1">
            <a:off x="6386513" y="2108200"/>
            <a:ext cx="344487" cy="3063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6636" name="直接箭头连接符 22"/>
          <p:cNvCxnSpPr>
            <a:cxnSpLocks noChangeShapeType="1"/>
            <a:stCxn id="26629" idx="2"/>
            <a:endCxn id="26628" idx="5"/>
          </p:cNvCxnSpPr>
          <p:nvPr/>
        </p:nvCxnSpPr>
        <p:spPr bwMode="auto">
          <a:xfrm flipH="1" flipV="1">
            <a:off x="5868988" y="2101850"/>
            <a:ext cx="349250" cy="3127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6637" name="直接箭头连接符 25"/>
          <p:cNvCxnSpPr>
            <a:cxnSpLocks/>
            <a:stCxn id="26630" idx="6"/>
            <a:endCxn id="26631" idx="1"/>
          </p:cNvCxnSpPr>
          <p:nvPr/>
        </p:nvCxnSpPr>
        <p:spPr bwMode="auto">
          <a:xfrm>
            <a:off x="6373813" y="1671638"/>
            <a:ext cx="357187" cy="3175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26638" name="椭圆 41"/>
          <p:cNvSpPr>
            <a:spLocks noChangeAspect="1"/>
          </p:cNvSpPr>
          <p:nvPr/>
        </p:nvSpPr>
        <p:spPr bwMode="auto">
          <a:xfrm>
            <a:off x="7605713" y="1598613"/>
            <a:ext cx="168275" cy="1682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8</a:t>
            </a:r>
          </a:p>
        </p:txBody>
      </p:sp>
      <p:sp>
        <p:nvSpPr>
          <p:cNvPr id="26639" name="椭圆 44"/>
          <p:cNvSpPr>
            <a:spLocks noChangeAspect="1"/>
          </p:cNvSpPr>
          <p:nvPr/>
        </p:nvSpPr>
        <p:spPr bwMode="auto">
          <a:xfrm>
            <a:off x="7113588" y="2343150"/>
            <a:ext cx="166687" cy="1682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5</a:t>
            </a:r>
          </a:p>
        </p:txBody>
      </p:sp>
      <p:sp>
        <p:nvSpPr>
          <p:cNvPr id="26640" name="椭圆 45"/>
          <p:cNvSpPr>
            <a:spLocks noChangeAspect="1"/>
          </p:cNvSpPr>
          <p:nvPr/>
        </p:nvSpPr>
        <p:spPr bwMode="auto">
          <a:xfrm>
            <a:off x="7605713" y="2347913"/>
            <a:ext cx="168275" cy="1666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6</a:t>
            </a:r>
          </a:p>
        </p:txBody>
      </p:sp>
      <p:sp>
        <p:nvSpPr>
          <p:cNvPr id="26641" name="椭圆 46"/>
          <p:cNvSpPr>
            <a:spLocks noChangeAspect="1"/>
          </p:cNvSpPr>
          <p:nvPr/>
        </p:nvSpPr>
        <p:spPr bwMode="auto">
          <a:xfrm>
            <a:off x="8002588" y="1963738"/>
            <a:ext cx="166687" cy="1682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7</a:t>
            </a:r>
          </a:p>
        </p:txBody>
      </p:sp>
      <p:cxnSp>
        <p:nvCxnSpPr>
          <p:cNvPr id="26642" name="直接箭头连接符 14"/>
          <p:cNvCxnSpPr>
            <a:cxnSpLocks noChangeShapeType="1"/>
            <a:stCxn id="26631" idx="5"/>
            <a:endCxn id="26639" idx="1"/>
          </p:cNvCxnSpPr>
          <p:nvPr/>
        </p:nvCxnSpPr>
        <p:spPr bwMode="auto">
          <a:xfrm>
            <a:off x="6850063" y="2108200"/>
            <a:ext cx="287337" cy="260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43" name="直接箭头连接符 16"/>
          <p:cNvCxnSpPr>
            <a:cxnSpLocks/>
            <a:stCxn id="26632" idx="6"/>
            <a:endCxn id="26638" idx="2"/>
          </p:cNvCxnSpPr>
          <p:nvPr/>
        </p:nvCxnSpPr>
        <p:spPr bwMode="auto">
          <a:xfrm>
            <a:off x="7280275" y="1679575"/>
            <a:ext cx="325438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6644" name="直接箭头连接符 19"/>
          <p:cNvCxnSpPr>
            <a:cxnSpLocks/>
            <a:stCxn id="26639" idx="6"/>
            <a:endCxn id="26640" idx="2"/>
          </p:cNvCxnSpPr>
          <p:nvPr/>
        </p:nvCxnSpPr>
        <p:spPr bwMode="auto">
          <a:xfrm>
            <a:off x="7280275" y="2427288"/>
            <a:ext cx="325438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45" name="直接箭头连接符 23"/>
          <p:cNvCxnSpPr>
            <a:cxnSpLocks noChangeShapeType="1"/>
            <a:stCxn id="26638" idx="5"/>
            <a:endCxn id="26641" idx="1"/>
          </p:cNvCxnSpPr>
          <p:nvPr/>
        </p:nvCxnSpPr>
        <p:spPr bwMode="auto">
          <a:xfrm>
            <a:off x="7748588" y="1741488"/>
            <a:ext cx="277812" cy="247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6646" name="直接箭头连接符 26"/>
          <p:cNvCxnSpPr>
            <a:cxnSpLocks/>
            <a:stCxn id="26640" idx="7"/>
            <a:endCxn id="26641" idx="3"/>
          </p:cNvCxnSpPr>
          <p:nvPr/>
        </p:nvCxnSpPr>
        <p:spPr bwMode="auto">
          <a:xfrm flipV="1">
            <a:off x="7748588" y="2108200"/>
            <a:ext cx="277812" cy="2635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/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633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zh-CN" sz="2200" b="1" dirty="0">
                <a:effectLst/>
                <a:latin typeface="Comic Sans MS" panose="030F0702030302020204" pitchFamily="66" charset="0"/>
                <a:ea typeface="宋体" charset="-122"/>
              </a:rPr>
              <a:t>Def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: The recurrent &amp; aperiodic s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tates are Ergodic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    Markov chain with single ergodic state class is an  ergodic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    Markov chain.</a:t>
            </a:r>
          </a:p>
          <a:p>
            <a:pPr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Ergodic Markov chain gradually lose their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     memory of where they start.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     </a:t>
            </a:r>
            <a:r>
              <a:rPr lang="en-US" altLang="zh-CN" sz="2200" dirty="0" err="1">
                <a:effectLst/>
                <a:latin typeface="Comic Sans MS" panose="030F0702030302020204" pitchFamily="66" charset="0"/>
                <a:ea typeface="宋体" charset="-122"/>
              </a:rPr>
              <a:t>ie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 goes to a limit </a:t>
            </a:r>
            <a:r>
              <a:rPr lang="en-US" altLang="zh-CN" sz="2200" i="1" dirty="0">
                <a:effectLst/>
                <a:latin typeface="Comic Sans MS" panose="030F0702030302020204" pitchFamily="66" charset="0"/>
                <a:ea typeface="宋体" charset="-122"/>
                <a:sym typeface="Euclid Symbol" panose="05050102010706020507" pitchFamily="18" charset="2"/>
              </a:rPr>
              <a:t>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&gt;0 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when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 </a:t>
            </a:r>
            <a:r>
              <a:rPr lang="en-US" altLang="zh-CN" sz="2400" dirty="0">
                <a:effectLst/>
                <a:latin typeface="The Hand Extrablack" panose="020B0604020202020204" pitchFamily="66" charset="0"/>
                <a:ea typeface="宋体" charset="-122"/>
                <a:cs typeface="Times New Roman" panose="02020603050405020304" pitchFamily="18" charset="0"/>
              </a:rPr>
              <a:t>→ </a:t>
            </a:r>
            <a:r>
              <a:rPr lang="en-US" altLang="zh-CN" sz="2400" dirty="0">
                <a:effectLst/>
                <a:latin typeface="The Hand Extrablack" panose="020B0604020202020204" pitchFamily="66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.</a:t>
            </a:r>
          </a:p>
          <a:p>
            <a:pPr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Periodic class can be partitioned into sub-classes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2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,…,</a:t>
            </a:r>
            <a:r>
              <a:rPr lang="en-US" altLang="zh-CN" sz="22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2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</a:rPr>
              <a:t> so that: 	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for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&gt;0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only when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+1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</a:rPr>
              <a:t>		for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&gt;0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only when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</a:t>
            </a: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27650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 dirty="0">
                <a:effectLst/>
                <a:ea typeface="隶书" pitchFamily="49" charset="-122"/>
              </a:rPr>
              <a:t>Ergodic Markov </a:t>
            </a:r>
            <a:r>
              <a:rPr lang="en-US" altLang="zh-CN" kern="0" dirty="0" err="1">
                <a:effectLst/>
                <a:ea typeface="隶书" pitchFamily="49" charset="-122"/>
              </a:rPr>
              <a:t>Chian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  <p:sp>
        <p:nvSpPr>
          <p:cNvPr id="27652" name="椭圆 9"/>
          <p:cNvSpPr>
            <a:spLocks noChangeAspect="1"/>
          </p:cNvSpPr>
          <p:nvPr/>
        </p:nvSpPr>
        <p:spPr bwMode="auto">
          <a:xfrm>
            <a:off x="6707188" y="2176463"/>
            <a:ext cx="166687" cy="1666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1</a:t>
            </a:r>
          </a:p>
        </p:txBody>
      </p:sp>
      <p:sp>
        <p:nvSpPr>
          <p:cNvPr id="27653" name="椭圆 10"/>
          <p:cNvSpPr>
            <a:spLocks noChangeAspect="1"/>
          </p:cNvSpPr>
          <p:nvPr/>
        </p:nvSpPr>
        <p:spPr bwMode="auto">
          <a:xfrm>
            <a:off x="7113588" y="1808163"/>
            <a:ext cx="166687" cy="1666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6</a:t>
            </a:r>
          </a:p>
        </p:txBody>
      </p:sp>
      <p:cxnSp>
        <p:nvCxnSpPr>
          <p:cNvPr id="27654" name="直接箭头连接符 18"/>
          <p:cNvCxnSpPr>
            <a:cxnSpLocks/>
            <a:stCxn id="27652" idx="7"/>
            <a:endCxn id="27653" idx="3"/>
          </p:cNvCxnSpPr>
          <p:nvPr/>
        </p:nvCxnSpPr>
        <p:spPr bwMode="auto">
          <a:xfrm flipV="1">
            <a:off x="6850063" y="1951038"/>
            <a:ext cx="287337" cy="2492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27655" name="椭圆 41"/>
          <p:cNvSpPr>
            <a:spLocks noChangeAspect="1"/>
          </p:cNvSpPr>
          <p:nvPr/>
        </p:nvSpPr>
        <p:spPr bwMode="auto">
          <a:xfrm>
            <a:off x="7605713" y="1811338"/>
            <a:ext cx="168275" cy="1666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5</a:t>
            </a:r>
          </a:p>
        </p:txBody>
      </p:sp>
      <p:sp>
        <p:nvSpPr>
          <p:cNvPr id="27656" name="椭圆 44"/>
          <p:cNvSpPr>
            <a:spLocks noChangeAspect="1"/>
          </p:cNvSpPr>
          <p:nvPr/>
        </p:nvSpPr>
        <p:spPr bwMode="auto">
          <a:xfrm>
            <a:off x="7113588" y="2555875"/>
            <a:ext cx="166687" cy="1666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2</a:t>
            </a:r>
          </a:p>
        </p:txBody>
      </p:sp>
      <p:sp>
        <p:nvSpPr>
          <p:cNvPr id="27657" name="椭圆 45"/>
          <p:cNvSpPr>
            <a:spLocks noChangeAspect="1"/>
          </p:cNvSpPr>
          <p:nvPr/>
        </p:nvSpPr>
        <p:spPr bwMode="auto">
          <a:xfrm>
            <a:off x="7605713" y="2559050"/>
            <a:ext cx="168275" cy="1666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3</a:t>
            </a:r>
          </a:p>
        </p:txBody>
      </p:sp>
      <p:sp>
        <p:nvSpPr>
          <p:cNvPr id="27658" name="椭圆 46"/>
          <p:cNvSpPr>
            <a:spLocks noChangeAspect="1"/>
          </p:cNvSpPr>
          <p:nvPr/>
        </p:nvSpPr>
        <p:spPr bwMode="auto">
          <a:xfrm>
            <a:off x="8002588" y="2176463"/>
            <a:ext cx="166687" cy="1666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r>
              <a:rPr lang="en-US" altLang="zh-CN" sz="1200">
                <a:ea typeface="隶书" pitchFamily="49" charset="-122"/>
              </a:rPr>
              <a:t>4</a:t>
            </a:r>
          </a:p>
        </p:txBody>
      </p:sp>
      <p:cxnSp>
        <p:nvCxnSpPr>
          <p:cNvPr id="27659" name="直接箭头连接符 14"/>
          <p:cNvCxnSpPr>
            <a:cxnSpLocks noChangeShapeType="1"/>
            <a:stCxn id="27652" idx="5"/>
            <a:endCxn id="27656" idx="1"/>
          </p:cNvCxnSpPr>
          <p:nvPr/>
        </p:nvCxnSpPr>
        <p:spPr bwMode="auto">
          <a:xfrm>
            <a:off x="6850063" y="2319338"/>
            <a:ext cx="287337" cy="260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0" name="直接箭头连接符 16"/>
          <p:cNvCxnSpPr>
            <a:cxnSpLocks/>
            <a:stCxn id="27653" idx="6"/>
            <a:endCxn id="27655" idx="2"/>
          </p:cNvCxnSpPr>
          <p:nvPr/>
        </p:nvCxnSpPr>
        <p:spPr bwMode="auto">
          <a:xfrm>
            <a:off x="7280275" y="1890713"/>
            <a:ext cx="325438" cy="47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7661" name="直接箭头连接符 19"/>
          <p:cNvCxnSpPr>
            <a:cxnSpLocks/>
            <a:stCxn id="27656" idx="6"/>
            <a:endCxn id="27657" idx="2"/>
          </p:cNvCxnSpPr>
          <p:nvPr/>
        </p:nvCxnSpPr>
        <p:spPr bwMode="auto">
          <a:xfrm>
            <a:off x="7280275" y="2640013"/>
            <a:ext cx="325438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2" name="直接箭头连接符 23"/>
          <p:cNvCxnSpPr>
            <a:cxnSpLocks noChangeShapeType="1"/>
            <a:stCxn id="27655" idx="5"/>
            <a:endCxn id="27658" idx="1"/>
          </p:cNvCxnSpPr>
          <p:nvPr/>
        </p:nvCxnSpPr>
        <p:spPr bwMode="auto">
          <a:xfrm>
            <a:off x="7748588" y="1954213"/>
            <a:ext cx="277812" cy="2460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7663" name="直接箭头连接符 26"/>
          <p:cNvCxnSpPr>
            <a:cxnSpLocks/>
            <a:stCxn id="27657" idx="7"/>
            <a:endCxn id="27658" idx="3"/>
          </p:cNvCxnSpPr>
          <p:nvPr/>
        </p:nvCxnSpPr>
        <p:spPr bwMode="auto">
          <a:xfrm flipV="1">
            <a:off x="7748588" y="2319338"/>
            <a:ext cx="277812" cy="2635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4" name="直接箭头连接符 5"/>
          <p:cNvCxnSpPr>
            <a:cxnSpLocks/>
            <a:stCxn id="27653" idx="4"/>
            <a:endCxn id="27656" idx="0"/>
          </p:cNvCxnSpPr>
          <p:nvPr/>
        </p:nvCxnSpPr>
        <p:spPr bwMode="auto">
          <a:xfrm>
            <a:off x="7197725" y="1974850"/>
            <a:ext cx="0" cy="5810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/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63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CN" sz="2400" i="1"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400" i="1" baseline="-25000"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400" baseline="-25000"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400" i="1" baseline="-25000"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>
                <a:effectLst/>
                <a:latin typeface="The Hand Extrablack"/>
                <a:ea typeface="宋体" charset="-122"/>
                <a:cs typeface="Times New Roman" pitchFamily="18" charset="0"/>
              </a:rPr>
              <a:t>→ </a:t>
            </a:r>
            <a:r>
              <a:rPr lang="en-US" altLang="zh-CN" sz="2200" i="1">
                <a:effectLst/>
                <a:latin typeface="Comic Sans MS" pitchFamily="66" charset="0"/>
                <a:ea typeface="宋体" charset="-122"/>
                <a:sym typeface="Euclid Symbol" pitchFamily="18" charset="2"/>
              </a:rPr>
              <a:t>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</a:rPr>
              <a:t>j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</a:rPr>
              <a:t>&gt;0  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</a:rPr>
              <a:t>when 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</a:rPr>
              <a:t>n </a:t>
            </a:r>
            <a:r>
              <a:rPr lang="en-US" altLang="zh-CN" sz="2400">
                <a:effectLst/>
                <a:latin typeface="The Hand Extrablack"/>
                <a:ea typeface="宋体" charset="-122"/>
              </a:rPr>
              <a:t>→ </a:t>
            </a:r>
            <a:r>
              <a:rPr lang="en-US" altLang="zh-CN" sz="2400">
                <a:effectLst/>
                <a:latin typeface="The Hand Extrablack"/>
                <a:ea typeface="宋体" charset="-122"/>
                <a:sym typeface="Euclid Symbol" pitchFamily="18" charset="2"/>
              </a:rPr>
              <a:t>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</a:rPr>
              <a:t>, is a weaker  statement;</a:t>
            </a:r>
          </a:p>
          <a:p>
            <a:r>
              <a:rPr lang="en-US" altLang="zh-CN" sz="2200">
                <a:effectLst/>
                <a:latin typeface="Comic Sans MS" pitchFamily="66" charset="0"/>
                <a:ea typeface="宋体" charset="-122"/>
              </a:rPr>
              <a:t>This is more combinatorial than probabilistic: </a:t>
            </a:r>
          </a:p>
          <a:p>
            <a:pPr lvl="1"/>
            <a:r>
              <a:rPr lang="en-US" altLang="zh-CN" sz="1800">
                <a:effectLst/>
                <a:latin typeface="Comic Sans MS" pitchFamily="66" charset="0"/>
                <a:ea typeface="宋体" charset="-122"/>
              </a:rPr>
              <a:t>Start form state 2, the state at next 4 step is </a:t>
            </a:r>
          </a:p>
          <a:p>
            <a:pPr lvl="1">
              <a:buFont typeface="Wingdings" pitchFamily="2" charset="2"/>
              <a:buNone/>
            </a:pPr>
            <a:r>
              <a:rPr lang="en-US" altLang="zh-CN" sz="1800">
                <a:effectLst/>
                <a:latin typeface="Comic Sans MS" pitchFamily="66" charset="0"/>
                <a:ea typeface="宋体" charset="-122"/>
              </a:rPr>
              <a:t>     deterministic. But the following step has </a:t>
            </a:r>
          </a:p>
          <a:p>
            <a:pPr lvl="1">
              <a:buFont typeface="Wingdings" pitchFamily="2" charset="2"/>
              <a:buNone/>
            </a:pPr>
            <a:r>
              <a:rPr lang="en-US" altLang="zh-CN" sz="1800">
                <a:effectLst/>
                <a:latin typeface="Comic Sans MS" pitchFamily="66" charset="0"/>
                <a:ea typeface="宋体" charset="-122"/>
              </a:rPr>
              <a:t>     2 choices (1,2) then 3.</a:t>
            </a:r>
          </a:p>
          <a:p>
            <a:r>
              <a:rPr lang="en-US" altLang="zh-CN" sz="2200" b="1">
                <a:effectLst/>
                <a:latin typeface="Comic Sans MS" pitchFamily="66" charset="0"/>
                <a:ea typeface="宋体" charset="-122"/>
              </a:rPr>
              <a:t>Theorem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</a:rPr>
              <a:t>: For an ergodic 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</a:rPr>
              <a:t>M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</a:rPr>
              <a:t> state Markov chain, </a:t>
            </a:r>
          </a:p>
          <a:p>
            <a:pPr>
              <a:buFont typeface="Wingdings" pitchFamily="2" charset="2"/>
              <a:buNone/>
            </a:pPr>
            <a:r>
              <a:rPr lang="en-US" altLang="zh-CN" sz="2400" i="1">
                <a:latin typeface="Times New Roman" pitchFamily="18" charset="0"/>
                <a:ea typeface="宋体" charset="-122"/>
              </a:rPr>
              <a:t>      P</a:t>
            </a:r>
            <a:r>
              <a:rPr lang="en-US" altLang="zh-CN" sz="2400" i="1" baseline="-25000">
                <a:latin typeface="Times New Roman" pitchFamily="18" charset="0"/>
                <a:ea typeface="宋体" charset="-122"/>
              </a:rPr>
              <a:t>ij</a:t>
            </a:r>
            <a:r>
              <a:rPr lang="en-US" altLang="zh-CN" sz="2400" baseline="-25000">
                <a:latin typeface="Times New Roman" pitchFamily="18" charset="0"/>
                <a:ea typeface="宋体" charset="-122"/>
              </a:rPr>
              <a:t>;</a:t>
            </a:r>
            <a:r>
              <a:rPr lang="en-US" altLang="zh-CN" sz="2400" i="1" baseline="-25000"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</a:rPr>
              <a:t>&gt;0  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</a:rPr>
              <a:t>for all </a:t>
            </a:r>
            <a:r>
              <a:rPr lang="en-US" altLang="zh-CN" sz="2000" i="1">
                <a:latin typeface="Times New Roman" pitchFamily="18" charset="0"/>
                <a:ea typeface="宋体" charset="-122"/>
              </a:rPr>
              <a:t>i</a:t>
            </a:r>
            <a:r>
              <a:rPr lang="en-US" altLang="zh-CN" sz="2000">
                <a:latin typeface="Times New Roman" pitchFamily="18" charset="0"/>
                <a:ea typeface="宋体" charset="-122"/>
              </a:rPr>
              <a:t>,</a:t>
            </a:r>
            <a:r>
              <a:rPr lang="en-US" altLang="zh-CN" sz="2000" i="1">
                <a:latin typeface="Times New Roman" pitchFamily="18" charset="0"/>
                <a:ea typeface="宋体" charset="-122"/>
              </a:rPr>
              <a:t> j</a:t>
            </a:r>
            <a:r>
              <a:rPr lang="en-US" altLang="zh-CN" sz="2000">
                <a:latin typeface="Times New Roman" pitchFamily="18" charset="0"/>
                <a:ea typeface="宋体" charset="-122"/>
              </a:rPr>
              <a:t>, </a:t>
            </a:r>
            <a:r>
              <a:rPr lang="en-US" altLang="zh-CN" sz="2000">
                <a:latin typeface="Comic Sans MS" pitchFamily="66" charset="0"/>
                <a:ea typeface="宋体" charset="-122"/>
              </a:rPr>
              <a:t>and </a:t>
            </a:r>
            <a:r>
              <a:rPr lang="en-US" altLang="zh-CN" sz="2000" i="1"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000">
                <a:latin typeface="Times New Roman" pitchFamily="18" charset="0"/>
                <a:ea typeface="宋体" charset="-122"/>
              </a:rPr>
              <a:t> ≥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</a:rPr>
              <a:t>(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</a:rPr>
              <a:t>M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</a:rPr>
              <a:t>-1)</a:t>
            </a:r>
            <a:r>
              <a:rPr lang="en-US" altLang="zh-CN" sz="2200" baseline="30000">
                <a:effectLst/>
                <a:latin typeface="Times New Roman" pitchFamily="18" charset="0"/>
                <a:ea typeface="宋体" charset="-122"/>
              </a:rPr>
              <a:t>2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</a:rPr>
              <a:t>+1</a:t>
            </a:r>
            <a:endParaRPr lang="en-US" altLang="zh-CN" sz="2200">
              <a:effectLst/>
              <a:latin typeface="Comic Sans MS" pitchFamily="66" charset="0"/>
              <a:ea typeface="宋体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200">
              <a:effectLst/>
              <a:latin typeface="Comic Sans MS" pitchFamily="66" charset="0"/>
              <a:ea typeface="宋体" charset="-122"/>
            </a:endParaRPr>
          </a:p>
        </p:txBody>
      </p:sp>
      <p:sp>
        <p:nvSpPr>
          <p:cNvPr id="28674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 dirty="0">
                <a:effectLst/>
                <a:ea typeface="隶书" pitchFamily="49" charset="-122"/>
              </a:rPr>
              <a:t>Ergodic Markov </a:t>
            </a:r>
            <a:r>
              <a:rPr lang="en-US" altLang="zh-CN" kern="0" dirty="0" err="1">
                <a:effectLst/>
                <a:ea typeface="隶书" pitchFamily="49" charset="-122"/>
              </a:rPr>
              <a:t>Chian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  <p:grpSp>
        <p:nvGrpSpPr>
          <p:cNvPr id="28676" name="组合 1"/>
          <p:cNvGrpSpPr>
            <a:grpSpLocks/>
          </p:cNvGrpSpPr>
          <p:nvPr/>
        </p:nvGrpSpPr>
        <p:grpSpPr bwMode="auto">
          <a:xfrm>
            <a:off x="6843713" y="1582738"/>
            <a:ext cx="1463675" cy="919162"/>
            <a:chOff x="6843526" y="1583531"/>
            <a:chExt cx="1463068" cy="918914"/>
          </a:xfrm>
        </p:grpSpPr>
        <p:sp>
          <p:nvSpPr>
            <p:cNvPr id="28678" name="椭圆 9"/>
            <p:cNvSpPr>
              <a:spLocks noChangeAspect="1"/>
            </p:cNvSpPr>
            <p:nvPr/>
          </p:nvSpPr>
          <p:spPr bwMode="auto">
            <a:xfrm>
              <a:off x="6843526" y="1952133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1</a:t>
              </a:r>
            </a:p>
          </p:txBody>
        </p:sp>
        <p:sp>
          <p:nvSpPr>
            <p:cNvPr id="28679" name="椭圆 10"/>
            <p:cNvSpPr>
              <a:spLocks noChangeAspect="1"/>
            </p:cNvSpPr>
            <p:nvPr/>
          </p:nvSpPr>
          <p:spPr bwMode="auto">
            <a:xfrm>
              <a:off x="7250518" y="1583531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6</a:t>
              </a:r>
            </a:p>
          </p:txBody>
        </p:sp>
        <p:cxnSp>
          <p:nvCxnSpPr>
            <p:cNvPr id="28680" name="直接箭头连接符 18"/>
            <p:cNvCxnSpPr>
              <a:cxnSpLocks/>
              <a:stCxn id="28678" idx="7"/>
              <a:endCxn id="28679" idx="3"/>
            </p:cNvCxnSpPr>
            <p:nvPr/>
          </p:nvCxnSpPr>
          <p:spPr bwMode="auto">
            <a:xfrm flipV="1">
              <a:off x="6986640" y="1726645"/>
              <a:ext cx="288432" cy="25004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28681" name="椭圆 41"/>
            <p:cNvSpPr>
              <a:spLocks noChangeAspect="1"/>
            </p:cNvSpPr>
            <p:nvPr/>
          </p:nvSpPr>
          <p:spPr bwMode="auto">
            <a:xfrm>
              <a:off x="7742658" y="1586763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5</a:t>
              </a:r>
            </a:p>
          </p:txBody>
        </p:sp>
        <p:sp>
          <p:nvSpPr>
            <p:cNvPr id="28682" name="椭圆 44"/>
            <p:cNvSpPr>
              <a:spLocks noChangeAspect="1"/>
            </p:cNvSpPr>
            <p:nvPr/>
          </p:nvSpPr>
          <p:spPr bwMode="auto">
            <a:xfrm>
              <a:off x="7250518" y="2331545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2</a:t>
              </a:r>
            </a:p>
          </p:txBody>
        </p:sp>
        <p:sp>
          <p:nvSpPr>
            <p:cNvPr id="28683" name="椭圆 45"/>
            <p:cNvSpPr>
              <a:spLocks noChangeAspect="1"/>
            </p:cNvSpPr>
            <p:nvPr/>
          </p:nvSpPr>
          <p:spPr bwMode="auto">
            <a:xfrm>
              <a:off x="7742658" y="2334777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3</a:t>
              </a:r>
            </a:p>
          </p:txBody>
        </p:sp>
        <p:sp>
          <p:nvSpPr>
            <p:cNvPr id="28684" name="椭圆 46"/>
            <p:cNvSpPr>
              <a:spLocks noChangeAspect="1"/>
            </p:cNvSpPr>
            <p:nvPr/>
          </p:nvSpPr>
          <p:spPr bwMode="auto">
            <a:xfrm>
              <a:off x="8138926" y="1952133"/>
              <a:ext cx="167668" cy="1676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300"/>
                </a:lnSpc>
              </a:pPr>
              <a:r>
                <a:rPr lang="en-US" altLang="zh-CN" sz="1200">
                  <a:ea typeface="隶书" pitchFamily="49" charset="-122"/>
                </a:rPr>
                <a:t>4</a:t>
              </a:r>
            </a:p>
          </p:txBody>
        </p:sp>
        <p:cxnSp>
          <p:nvCxnSpPr>
            <p:cNvPr id="28685" name="直接箭头连接符 14"/>
            <p:cNvCxnSpPr>
              <a:cxnSpLocks noChangeShapeType="1"/>
              <a:stCxn id="28678" idx="5"/>
              <a:endCxn id="28682" idx="1"/>
            </p:cNvCxnSpPr>
            <p:nvPr/>
          </p:nvCxnSpPr>
          <p:spPr bwMode="auto">
            <a:xfrm>
              <a:off x="6986640" y="2095247"/>
              <a:ext cx="288432" cy="26085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686" name="直接箭头连接符 16"/>
            <p:cNvCxnSpPr>
              <a:cxnSpLocks/>
              <a:stCxn id="28679" idx="6"/>
              <a:endCxn id="28681" idx="2"/>
            </p:cNvCxnSpPr>
            <p:nvPr/>
          </p:nvCxnSpPr>
          <p:spPr bwMode="auto">
            <a:xfrm>
              <a:off x="7418186" y="1667365"/>
              <a:ext cx="324472" cy="323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cxnSp>
          <p:nvCxnSpPr>
            <p:cNvPr id="28687" name="直接箭头连接符 19"/>
            <p:cNvCxnSpPr>
              <a:cxnSpLocks/>
              <a:stCxn id="28682" idx="6"/>
              <a:endCxn id="28683" idx="2"/>
            </p:cNvCxnSpPr>
            <p:nvPr/>
          </p:nvCxnSpPr>
          <p:spPr bwMode="auto">
            <a:xfrm>
              <a:off x="7418186" y="2415379"/>
              <a:ext cx="324472" cy="323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688" name="直接箭头连接符 23"/>
            <p:cNvCxnSpPr>
              <a:cxnSpLocks noChangeShapeType="1"/>
              <a:stCxn id="28681" idx="5"/>
              <a:endCxn id="28684" idx="1"/>
            </p:cNvCxnSpPr>
            <p:nvPr/>
          </p:nvCxnSpPr>
          <p:spPr bwMode="auto">
            <a:xfrm>
              <a:off x="7885772" y="1729877"/>
              <a:ext cx="277708" cy="24681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cxnSp>
          <p:nvCxnSpPr>
            <p:cNvPr id="28689" name="直接箭头连接符 26"/>
            <p:cNvCxnSpPr>
              <a:cxnSpLocks/>
              <a:stCxn id="28683" idx="7"/>
              <a:endCxn id="28684" idx="3"/>
            </p:cNvCxnSpPr>
            <p:nvPr/>
          </p:nvCxnSpPr>
          <p:spPr bwMode="auto">
            <a:xfrm flipV="1">
              <a:off x="7885772" y="2095247"/>
              <a:ext cx="277708" cy="26408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690" name="直接箭头连接符 5"/>
            <p:cNvCxnSpPr>
              <a:cxnSpLocks/>
              <a:stCxn id="28679" idx="4"/>
              <a:endCxn id="28682" idx="0"/>
            </p:cNvCxnSpPr>
            <p:nvPr/>
          </p:nvCxnSpPr>
          <p:spPr bwMode="auto">
            <a:xfrm>
              <a:off x="7334352" y="1751199"/>
              <a:ext cx="0" cy="58034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1" name="TextBox 5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1394" y="3774221"/>
            <a:ext cx="5257800" cy="400110"/>
          </a:xfrm>
          <a:prstGeom prst="rect">
            <a:avLst/>
          </a:prstGeom>
          <a:blipFill>
            <a:blip r:embed="rId2"/>
            <a:stretch>
              <a:fillRect b="-1666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  <a:blipFill>
            <a:blip r:embed="rId2"/>
            <a:stretch>
              <a:fillRect l="-37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698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 dirty="0">
                <a:effectLst/>
                <a:ea typeface="隶书" pitchFamily="49" charset="-122"/>
              </a:rPr>
              <a:t>Ergodic Markov </a:t>
            </a:r>
            <a:r>
              <a:rPr lang="en-US" altLang="zh-CN" kern="0" dirty="0" err="1">
                <a:effectLst/>
                <a:ea typeface="隶书" pitchFamily="49" charset="-122"/>
              </a:rPr>
              <a:t>Chian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  <p:sp>
        <p:nvSpPr>
          <p:cNvPr id="21" name="TextBox 5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994" y="932900"/>
            <a:ext cx="5257800" cy="400110"/>
          </a:xfrm>
          <a:prstGeom prst="rect">
            <a:avLst/>
          </a:prstGeom>
          <a:blipFill>
            <a:blip r:embed="rId3"/>
            <a:stretch>
              <a:fillRect b="-1666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  <a:blipFill>
            <a:blip r:embed="rId2"/>
            <a:stretch>
              <a:fillRect l="-370" t="-1278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722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 dirty="0">
                <a:effectLst/>
                <a:ea typeface="隶书" pitchFamily="49" charset="-122"/>
              </a:rPr>
              <a:t>Convergence of </a:t>
            </a:r>
            <a:r>
              <a:rPr lang="en-US" altLang="zh-CN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i="1" baseline="30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  <a:blipFill>
            <a:blip r:embed="rId2"/>
            <a:stretch>
              <a:fillRect l="-222" t="-114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1746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" name="Rectangle 2">
            <a:extLst/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en-US" altLang="zh-CN" kern="0" dirty="0">
                <a:effectLst/>
                <a:ea typeface="隶书" pitchFamily="49" charset="-122"/>
              </a:rPr>
              <a:t>Ergodic Markov Chain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宋体" charset="-122"/>
              </a:rPr>
              <a:t>Ergodic Markov Chain</a:t>
            </a:r>
            <a:endParaRPr lang="zh-CN" altLang="en-US">
              <a:effectLst/>
              <a:ea typeface="宋体" charset="-122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Lemma1: Let </a:t>
            </a:r>
            <a:r>
              <a:rPr lang="en-US" altLang="zh-CN" sz="2400" b="1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  be transition matrix of  arbitrary finite-state Markov chain. Then for each 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j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,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			max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{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}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 is nonincreasing in 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;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			min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{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}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 is nondecreasing in 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. </a:t>
            </a:r>
          </a:p>
          <a:p>
            <a:pPr>
              <a:lnSpc>
                <a:spcPct val="105000"/>
              </a:lnSpc>
            </a:pP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Eg1: Consider 2-state chain with 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12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= 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21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=1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.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	Then 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</a:rPr>
              <a:t>12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 alternates between 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1&amp;0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 for increasing 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 while 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22;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 alternates between 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0&amp;1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.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	The maximum of 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12;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 &amp; 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</a:rPr>
              <a:t>22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 is 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1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, nonincreasing, and the minimum is 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0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.</a:t>
            </a:r>
          </a:p>
        </p:txBody>
      </p:sp>
      <p:sp>
        <p:nvSpPr>
          <p:cNvPr id="34820" name="页脚占位符 4"/>
          <p:cNvSpPr txBox="1">
            <a:spLocks noGrp="1"/>
          </p:cNvSpPr>
          <p:nvPr/>
        </p:nvSpPr>
        <p:spPr bwMode="auto">
          <a:xfrm>
            <a:off x="1905000" y="4805363"/>
            <a:ext cx="5335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altLang="zh-CN" sz="1200">
                <a:solidFill>
                  <a:schemeClr val="folHlink"/>
                </a:solidFill>
                <a:ea typeface="隶书" pitchFamily="49" charset="-122"/>
              </a:rPr>
              <a:t>Information &amp; Telecommunication Engineering (0900203)  @ SDUWH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宋体" charset="-122"/>
              </a:rPr>
              <a:t>Ergodic Markov Chain</a:t>
            </a:r>
            <a:endParaRPr lang="zh-CN" altLang="en-US">
              <a:effectLst/>
              <a:ea typeface="宋体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sz="2800">
                <a:effectLst/>
                <a:latin typeface="Comic Sans MS" pitchFamily="66" charset="0"/>
                <a:ea typeface="宋体" charset="-122"/>
              </a:rPr>
              <a:t>Eg2: Consider 2-state chain with </a:t>
            </a:r>
            <a:r>
              <a:rPr lang="en-US" altLang="zh-CN" sz="28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8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12</a:t>
            </a:r>
            <a:r>
              <a:rPr lang="en-US" altLang="zh-CN" sz="28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= </a:t>
            </a:r>
            <a:r>
              <a:rPr lang="en-US" altLang="zh-CN" sz="28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8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21</a:t>
            </a:r>
            <a:r>
              <a:rPr lang="en-US" altLang="zh-CN" sz="28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=3/4</a:t>
            </a:r>
            <a:r>
              <a:rPr lang="en-US" altLang="zh-CN" sz="2800">
                <a:effectLst/>
                <a:latin typeface="Comic Sans MS" pitchFamily="66" charset="0"/>
                <a:ea typeface="宋体" charset="-122"/>
              </a:rPr>
              <a:t>. Then </a:t>
            </a:r>
            <a:r>
              <a:rPr lang="en-US" altLang="zh-CN" sz="28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8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12;</a:t>
            </a:r>
            <a:r>
              <a:rPr lang="en-US" altLang="zh-CN" sz="28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8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=3/4,3/8,9/16,</a:t>
            </a:r>
            <a:r>
              <a:rPr lang="en-US" altLang="zh-CN" sz="2800">
                <a:effectLst/>
                <a:latin typeface="Times New Roman" pitchFamily="18" charset="0"/>
                <a:ea typeface="宋体" charset="-122"/>
              </a:rPr>
              <a:t>…</a:t>
            </a:r>
            <a:r>
              <a:rPr lang="en-US" altLang="zh-CN" sz="28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800">
                <a:effectLst/>
                <a:latin typeface="Comic Sans MS" pitchFamily="66" charset="0"/>
                <a:ea typeface="宋体" charset="-122"/>
              </a:rPr>
              <a:t>for increasing </a:t>
            </a:r>
            <a:r>
              <a:rPr lang="en-US" altLang="zh-CN" sz="28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8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800">
                <a:effectLst/>
                <a:latin typeface="Comic Sans MS" pitchFamily="66" charset="0"/>
                <a:ea typeface="宋体" charset="-122"/>
              </a:rPr>
              <a:t> while </a:t>
            </a:r>
            <a:r>
              <a:rPr lang="en-US" altLang="zh-CN" sz="28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800" baseline="-25000">
                <a:effectLst/>
                <a:latin typeface="Times New Roman" pitchFamily="18" charset="0"/>
                <a:ea typeface="宋体" charset="-122"/>
              </a:rPr>
              <a:t>22</a:t>
            </a:r>
            <a:r>
              <a:rPr lang="en-US" altLang="zh-CN" sz="28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8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80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8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=1/4,5/8,7/16,</a:t>
            </a:r>
            <a:r>
              <a:rPr lang="en-US" altLang="zh-CN" sz="2800">
                <a:effectLst/>
                <a:latin typeface="Times New Roman" pitchFamily="18" charset="0"/>
                <a:ea typeface="宋体" charset="-122"/>
              </a:rPr>
              <a:t>… </a:t>
            </a:r>
            <a:r>
              <a:rPr lang="en-US" altLang="zh-CN" sz="2800">
                <a:effectLst/>
                <a:latin typeface="Comic Sans MS" pitchFamily="66" charset="0"/>
                <a:ea typeface="宋体" charset="-122"/>
              </a:rPr>
              <a:t>. </a:t>
            </a:r>
          </a:p>
          <a:p>
            <a:pPr lvl="1">
              <a:lnSpc>
                <a:spcPct val="105000"/>
              </a:lnSpc>
            </a:pP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Each sequence oscillates while approaching 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1/2;</a:t>
            </a:r>
          </a:p>
          <a:p>
            <a:pPr lvl="1">
              <a:lnSpc>
                <a:spcPct val="105000"/>
              </a:lnSpc>
            </a:pP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max{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12;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, P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22;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}= 3/4,5/8,9/16,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</a:rPr>
              <a:t>…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., which is decreasing toward 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1/2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; </a:t>
            </a:r>
          </a:p>
          <a:p>
            <a:pPr lvl="1">
              <a:lnSpc>
                <a:spcPct val="105000"/>
              </a:lnSpc>
            </a:pP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min{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12;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4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, P</a:t>
            </a:r>
            <a:r>
              <a:rPr lang="en-US" altLang="zh-CN" sz="24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22;</a:t>
            </a:r>
            <a:r>
              <a:rPr lang="en-US" altLang="zh-CN" sz="24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}= 1/4,3/8,7/16,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</a:rPr>
              <a:t>…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., also approaches </a:t>
            </a:r>
            <a:r>
              <a:rPr lang="en-US" altLang="zh-CN" sz="24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1/2</a:t>
            </a:r>
            <a:r>
              <a:rPr lang="en-US" altLang="zh-CN" sz="2400">
                <a:effectLst/>
                <a:latin typeface="Comic Sans MS" pitchFamily="66" charset="0"/>
                <a:ea typeface="宋体" charset="-122"/>
              </a:rPr>
              <a:t>   from below.</a:t>
            </a:r>
            <a:r>
              <a:rPr lang="en-US" altLang="zh-CN" sz="2400">
                <a:effectLst/>
                <a:ea typeface="宋体" charset="-122"/>
              </a:rPr>
              <a:t> </a:t>
            </a:r>
          </a:p>
        </p:txBody>
      </p:sp>
      <p:sp>
        <p:nvSpPr>
          <p:cNvPr id="35844" name="页脚占位符 4"/>
          <p:cNvSpPr txBox="1">
            <a:spLocks noGrp="1"/>
          </p:cNvSpPr>
          <p:nvPr/>
        </p:nvSpPr>
        <p:spPr bwMode="auto">
          <a:xfrm>
            <a:off x="1905000" y="4805363"/>
            <a:ext cx="5335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altLang="zh-CN" sz="1200">
                <a:solidFill>
                  <a:schemeClr val="folHlink"/>
                </a:solidFill>
                <a:ea typeface="隶书" pitchFamily="49" charset="-122"/>
              </a:rPr>
              <a:t>Information &amp; Telecommunication Engineering (0900203)  @ SDUWH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宋体" charset="-122"/>
              </a:rPr>
              <a:t>Ergodic Markov Chain</a:t>
            </a:r>
            <a:endParaRPr lang="zh-CN" altLang="en-US">
              <a:effectLst/>
              <a:ea typeface="宋体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Lemma1 Proof:  For any sates 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,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j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 and step 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,    </a:t>
            </a:r>
          </a:p>
          <a:p>
            <a:pPr algn="ctr"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+1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=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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k 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ik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kj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 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k 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ik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{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}=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{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}</a:t>
            </a:r>
            <a:endParaRPr lang="en-US" altLang="zh-CN" sz="2200" dirty="0">
              <a:effectLst/>
              <a:latin typeface="Comic Sans MS" pitchFamily="66" charset="0"/>
              <a:ea typeface="宋体" charset="-122"/>
            </a:endParaRPr>
          </a:p>
          <a:p>
            <a:pPr lvl="1">
              <a:lnSpc>
                <a:spcPct val="105000"/>
              </a:lnSpc>
            </a:pP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This holds for all 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, 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so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max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{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+1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}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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{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}</a:t>
            </a:r>
          </a:p>
          <a:p>
            <a:pPr lvl="1">
              <a:lnSpc>
                <a:spcPct val="105000"/>
              </a:lnSpc>
            </a:pP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Thus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{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+1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}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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{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}                   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(Existence)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Lemma2: Let </a:t>
            </a:r>
            <a:r>
              <a:rPr lang="en-US" altLang="zh-CN" sz="22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&gt;0 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be transition matrix of finite-state Markov chain, </a:t>
            </a:r>
            <a:r>
              <a:rPr lang="en-US" altLang="zh-CN" sz="2200" i="1" dirty="0">
                <a:effectLst/>
                <a:latin typeface="Symbol" pitchFamily="18" charset="2"/>
                <a:ea typeface="宋体" charset="-122"/>
              </a:rPr>
              <a:t>a </a:t>
            </a:r>
            <a:r>
              <a:rPr lang="en-US" altLang="zh-CN" sz="2200" dirty="0">
                <a:effectLst/>
                <a:latin typeface="Symbol" pitchFamily="18" charset="2"/>
                <a:ea typeface="宋体" charset="-122"/>
              </a:rPr>
              <a:t>=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i,j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{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} , 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then for all 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j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 and step 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1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,</a:t>
            </a:r>
          </a:p>
          <a:p>
            <a:pPr algn="ctr"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(max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ij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+1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-min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ij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+1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)  (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-min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)(1-2</a:t>
            </a:r>
            <a:r>
              <a:rPr lang="en-US" altLang="zh-CN" sz="2200" i="1" dirty="0">
                <a:effectLst/>
                <a:latin typeface="Symbol" pitchFamily="18" charset="2"/>
                <a:ea typeface="宋体" charset="-122"/>
              </a:rPr>
              <a:t>a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)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		    (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-min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)  (1-2</a:t>
            </a:r>
            <a:r>
              <a:rPr lang="en-US" altLang="zh-CN" sz="2200" i="1" dirty="0">
                <a:effectLst/>
                <a:latin typeface="Symbol" pitchFamily="18" charset="2"/>
                <a:ea typeface="宋体" charset="-122"/>
              </a:rPr>
              <a:t>a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CN" sz="2200" i="1" baseline="30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n</a:t>
            </a:r>
          </a:p>
          <a:p>
            <a:pPr algn="ctr"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lim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sym typeface="Symbol" pitchFamily="18" charset="2"/>
              </a:rPr>
              <a:t>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=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lim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sym typeface="Symbol" pitchFamily="18" charset="2"/>
              </a:rPr>
              <a:t>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&gt;0        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Equality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36868" name="页脚占位符 4"/>
          <p:cNvSpPr txBox="1">
            <a:spLocks noGrp="1"/>
          </p:cNvSpPr>
          <p:nvPr/>
        </p:nvSpPr>
        <p:spPr bwMode="auto">
          <a:xfrm>
            <a:off x="1905000" y="4805363"/>
            <a:ext cx="5335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altLang="zh-CN" sz="1200">
                <a:solidFill>
                  <a:schemeClr val="folHlink"/>
                </a:solidFill>
                <a:ea typeface="隶书" pitchFamily="49" charset="-122"/>
              </a:rPr>
              <a:t>Information &amp; Telecommunication Engineering (0900203)  @ SDUWH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宋体" charset="-122"/>
              </a:rPr>
              <a:t>Ergodic Markov Chain</a:t>
            </a:r>
            <a:endParaRPr lang="zh-CN" altLang="en-US">
              <a:effectLst/>
              <a:ea typeface="宋体" charset="-122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sz="2200">
                <a:effectLst/>
                <a:latin typeface="Comic Sans MS" pitchFamily="66" charset="0"/>
                <a:ea typeface="宋体" charset="-122"/>
              </a:rPr>
              <a:t>Lemma2 Proof:  For given 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j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 &amp; 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,   let 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10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 be a state that minimizes 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 over 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. Then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	 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+1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=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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k 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ik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kj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 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k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≠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1000" i="1" baseline="-50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ik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il</a:t>
            </a:r>
            <a:r>
              <a:rPr lang="en-US" altLang="zh-CN" sz="1000" i="1" baseline="-50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			=(1-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il</a:t>
            </a:r>
            <a:r>
              <a:rPr lang="en-US" altLang="zh-CN" sz="1000" i="1" baseline="-50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>
                <a:effectLst/>
                <a:latin typeface="Symbol" pitchFamily="18" charset="2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)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il</a:t>
            </a:r>
            <a:r>
              <a:rPr lang="en-US" altLang="zh-CN" sz="1000" i="1" baseline="-50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			=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</a:rPr>
              <a:t>–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il</a:t>
            </a:r>
            <a:r>
              <a:rPr lang="en-US" altLang="zh-CN" sz="1000" i="1" baseline="-50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(max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- min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)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			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</a:rPr>
              <a:t>– </a:t>
            </a:r>
            <a:r>
              <a:rPr lang="en-US" altLang="zh-CN" sz="2200" i="1">
                <a:effectLst/>
                <a:latin typeface="Symbol" pitchFamily="18" charset="2"/>
                <a:ea typeface="宋体" charset="-122"/>
              </a:rPr>
              <a:t>a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(max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- min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)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	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Thus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max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+1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</a:rPr>
              <a:t>– </a:t>
            </a:r>
            <a:r>
              <a:rPr lang="en-US" altLang="zh-CN" sz="2200" i="1">
                <a:effectLst/>
                <a:latin typeface="Symbol" pitchFamily="18" charset="2"/>
                <a:ea typeface="宋体" charset="-122"/>
              </a:rPr>
              <a:t>a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(max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- min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)    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and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		  min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+1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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</a:rPr>
              <a:t>– </a:t>
            </a:r>
            <a:r>
              <a:rPr lang="en-US" altLang="zh-CN" sz="2200" i="1">
                <a:effectLst/>
                <a:latin typeface="Symbol" pitchFamily="18" charset="2"/>
                <a:ea typeface="宋体" charset="-122"/>
              </a:rPr>
              <a:t>a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(max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- min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)</a:t>
            </a:r>
            <a:endParaRPr lang="en-US" altLang="zh-CN" sz="2200">
              <a:effectLst/>
              <a:latin typeface="Comic Sans MS" pitchFamily="66" charset="0"/>
              <a:ea typeface="宋体" charset="-122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		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+1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- min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+1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</a:rPr>
              <a:t> (1-2</a:t>
            </a:r>
            <a:r>
              <a:rPr lang="en-US" altLang="zh-CN" sz="2200" i="1">
                <a:effectLst/>
                <a:latin typeface="Symbol" pitchFamily="18" charset="2"/>
                <a:ea typeface="宋体" charset="-122"/>
              </a:rPr>
              <a:t>a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</a:rPr>
              <a:t>)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(max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 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- min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)     </a:t>
            </a:r>
            <a:r>
              <a:rPr lang="en-US" altLang="zh-CN" sz="2200">
                <a:effectLst/>
                <a:latin typeface="Comic Sans MS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(#1)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endParaRPr lang="en-US" altLang="zh-CN" sz="2200">
              <a:effectLst/>
              <a:latin typeface="Times New Roman" pitchFamily="18" charset="0"/>
              <a:ea typeface="宋体" charset="-122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7892" name="页脚占位符 4"/>
          <p:cNvSpPr txBox="1">
            <a:spLocks noGrp="1"/>
          </p:cNvSpPr>
          <p:nvPr/>
        </p:nvSpPr>
        <p:spPr bwMode="auto">
          <a:xfrm>
            <a:off x="1905000" y="4805363"/>
            <a:ext cx="5335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altLang="zh-CN" sz="1200">
                <a:solidFill>
                  <a:schemeClr val="folHlink"/>
                </a:solidFill>
                <a:ea typeface="隶书" pitchFamily="49" charset="-122"/>
              </a:rPr>
              <a:t>Information &amp; Telecommunication Engineering (0900203)  @ SDUWH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隶书" pitchFamily="49" charset="-122"/>
              </a:rPr>
              <a:t>Review of Poisson Process</a:t>
            </a:r>
            <a:endParaRPr lang="zh-CN" altLang="en-US">
              <a:effectLst/>
              <a:ea typeface="隶书" pitchFamily="49" charset="-122"/>
            </a:endParaRPr>
          </a:p>
        </p:txBody>
      </p:sp>
      <p:sp>
        <p:nvSpPr>
          <p:cNvPr id="2048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3"/>
            <a:stretch>
              <a:fillRect l="-296" t="-1201"/>
            </a:stretch>
          </a:blipFill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zh-CN" altLang="en-US" dirty="0">
              <a:noFill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0"/>
            <a:ext cx="914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>
              <a:ea typeface="隶书" pitchFamily="49" charset="-122"/>
            </a:endParaRPr>
          </a:p>
        </p:txBody>
      </p:sp>
      <p:grpSp>
        <p:nvGrpSpPr>
          <p:cNvPr id="8199" name="组合 20489"/>
          <p:cNvGrpSpPr>
            <a:grpSpLocks/>
          </p:cNvGrpSpPr>
          <p:nvPr/>
        </p:nvGrpSpPr>
        <p:grpSpPr bwMode="auto">
          <a:xfrm>
            <a:off x="915988" y="2149475"/>
            <a:ext cx="3657600" cy="2287588"/>
            <a:chOff x="5715794" y="2301317"/>
            <a:chExt cx="3124200" cy="2080775"/>
          </a:xfrm>
        </p:grpSpPr>
        <p:grpSp>
          <p:nvGrpSpPr>
            <p:cNvPr id="8201" name="组合 8"/>
            <p:cNvGrpSpPr>
              <a:grpSpLocks/>
            </p:cNvGrpSpPr>
            <p:nvPr/>
          </p:nvGrpSpPr>
          <p:grpSpPr bwMode="auto">
            <a:xfrm>
              <a:off x="5715794" y="2301317"/>
              <a:ext cx="3124200" cy="2080775"/>
              <a:chOff x="2754882" y="2278919"/>
              <a:chExt cx="3002476" cy="1810954"/>
            </a:xfrm>
          </p:grpSpPr>
          <p:grpSp>
            <p:nvGrpSpPr>
              <p:cNvPr id="8204" name="组合 9"/>
              <p:cNvGrpSpPr>
                <a:grpSpLocks/>
              </p:cNvGrpSpPr>
              <p:nvPr/>
            </p:nvGrpSpPr>
            <p:grpSpPr bwMode="auto">
              <a:xfrm>
                <a:off x="2754882" y="2278919"/>
                <a:ext cx="3002476" cy="1810954"/>
                <a:chOff x="1677194" y="2265680"/>
                <a:chExt cx="2888869" cy="1651435"/>
              </a:xfrm>
            </p:grpSpPr>
            <p:cxnSp>
              <p:nvCxnSpPr>
                <p:cNvPr id="8208" name="直接连接符 13"/>
                <p:cNvCxnSpPr>
                  <a:cxnSpLocks noChangeShapeType="1"/>
                </p:cNvCxnSpPr>
                <p:nvPr/>
              </p:nvCxnSpPr>
              <p:spPr bwMode="auto">
                <a:xfrm>
                  <a:off x="1677194" y="3717131"/>
                  <a:ext cx="274794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8209" name="直接箭头连接符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677194" y="2269331"/>
                  <a:ext cx="0" cy="14478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sp>
              <p:nvSpPr>
                <p:cNvPr id="8210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1753394" y="2265680"/>
                  <a:ext cx="45720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A</a:t>
                  </a:r>
                  <a:r>
                    <a:rPr lang="en-US" altLang="zh-CN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(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t</a:t>
                  </a:r>
                  <a:r>
                    <a:rPr lang="en-US" altLang="zh-CN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)</a:t>
                  </a:r>
                  <a:endParaRPr lang="zh-CN" altLang="en-US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  <p:cxnSp>
              <p:nvCxnSpPr>
                <p:cNvPr id="8211" name="直接连接符 16"/>
                <p:cNvCxnSpPr>
                  <a:cxnSpLocks noChangeShapeType="1"/>
                </p:cNvCxnSpPr>
                <p:nvPr/>
              </p:nvCxnSpPr>
              <p:spPr bwMode="auto">
                <a:xfrm>
                  <a:off x="1677194" y="3717131"/>
                  <a:ext cx="6096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212" name="直接连接符 17"/>
                <p:cNvCxnSpPr>
                  <a:cxnSpLocks noChangeShapeType="1"/>
                </p:cNvCxnSpPr>
                <p:nvPr/>
              </p:nvCxnSpPr>
              <p:spPr bwMode="auto">
                <a:xfrm>
                  <a:off x="2203755" y="3336131"/>
                  <a:ext cx="697626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213" name="直接连接符 18"/>
                <p:cNvCxnSpPr>
                  <a:cxnSpLocks noChangeShapeType="1"/>
                </p:cNvCxnSpPr>
                <p:nvPr/>
              </p:nvCxnSpPr>
              <p:spPr bwMode="auto">
                <a:xfrm>
                  <a:off x="2896394" y="3031331"/>
                  <a:ext cx="6477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214" name="直接连接符 19"/>
                <p:cNvCxnSpPr>
                  <a:cxnSpLocks noChangeShapeType="1"/>
                </p:cNvCxnSpPr>
                <p:nvPr/>
              </p:nvCxnSpPr>
              <p:spPr bwMode="auto">
                <a:xfrm>
                  <a:off x="3572071" y="2802731"/>
                  <a:ext cx="78261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215" name="直接连接符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93063" y="2993231"/>
                  <a:ext cx="0" cy="7239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8216" name="直接连接符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896394" y="2726531"/>
                  <a:ext cx="0" cy="609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8217" name="直接连接符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56973" y="2802731"/>
                  <a:ext cx="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</p:cxnSp>
            <p:sp>
              <p:nvSpPr>
                <p:cNvPr id="8218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2170415" y="3717131"/>
                  <a:ext cx="2395648" cy="199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s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1</a:t>
                  </a:r>
                  <a:r>
                    <a:rPr lang="en-US" altLang="zh-CN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             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s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2 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      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  <a:sym typeface="Symbol" pitchFamily="18" charset="2"/>
                    </a:rPr>
                    <a:t>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    s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3                      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t</a:t>
                  </a:r>
                  <a:endParaRPr lang="zh-CN" altLang="en-US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  <p:cxnSp>
              <p:nvCxnSpPr>
                <p:cNvPr id="8219" name="直接连接符 24"/>
                <p:cNvCxnSpPr>
                  <a:cxnSpLocks noChangeShapeType="1"/>
                </p:cNvCxnSpPr>
                <p:nvPr/>
              </p:nvCxnSpPr>
              <p:spPr bwMode="auto">
                <a:xfrm>
                  <a:off x="1677194" y="3526631"/>
                  <a:ext cx="51627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Dot"/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8220" name="直接连接符 25"/>
                <p:cNvCxnSpPr>
                  <a:cxnSpLocks noChangeShapeType="1"/>
                </p:cNvCxnSpPr>
                <p:nvPr/>
              </p:nvCxnSpPr>
              <p:spPr bwMode="auto">
                <a:xfrm>
                  <a:off x="2193472" y="3183731"/>
                  <a:ext cx="7029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Dot"/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8221" name="直接连接符 26"/>
                <p:cNvCxnSpPr>
                  <a:cxnSpLocks noChangeShapeType="1"/>
                </p:cNvCxnSpPr>
                <p:nvPr/>
              </p:nvCxnSpPr>
              <p:spPr bwMode="auto">
                <a:xfrm>
                  <a:off x="2896394" y="2878931"/>
                  <a:ext cx="67567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Dot"/>
                  <a:round/>
                  <a:headEnd type="arrow" w="med" len="med"/>
                  <a:tailEnd type="arrow" w="med" len="med"/>
                </a:ln>
              </p:spPr>
            </p:cxnSp>
            <p:sp>
              <p:nvSpPr>
                <p:cNvPr id="8222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1897630" y="3238748"/>
                  <a:ext cx="29584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X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1</a:t>
                  </a:r>
                  <a:endParaRPr lang="zh-CN" altLang="en-US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23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2500296" y="2950206"/>
                  <a:ext cx="29584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X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2</a:t>
                  </a:r>
                  <a:endParaRPr lang="zh-CN" altLang="en-US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24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3141761" y="2641502"/>
                  <a:ext cx="29584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X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3</a:t>
                  </a:r>
                  <a:endParaRPr lang="zh-CN" altLang="en-US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05" name="椭圆 10"/>
              <p:cNvSpPr>
                <a:spLocks noChangeArrowheads="1"/>
              </p:cNvSpPr>
              <p:nvPr/>
            </p:nvSpPr>
            <p:spPr bwMode="auto">
              <a:xfrm>
                <a:off x="3267500" y="3420495"/>
                <a:ext cx="57021" cy="5339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>
                  <a:ea typeface="隶书" pitchFamily="49" charset="-122"/>
                </a:endParaRPr>
              </a:p>
            </p:txBody>
          </p:sp>
          <p:sp>
            <p:nvSpPr>
              <p:cNvPr id="8206" name="椭圆 11"/>
              <p:cNvSpPr>
                <a:spLocks noChangeArrowheads="1"/>
              </p:cNvSpPr>
              <p:nvPr/>
            </p:nvSpPr>
            <p:spPr bwMode="auto">
              <a:xfrm>
                <a:off x="3998701" y="3091203"/>
                <a:ext cx="57021" cy="5339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>
                  <a:ea typeface="隶书" pitchFamily="49" charset="-122"/>
                </a:endParaRPr>
              </a:p>
            </p:txBody>
          </p:sp>
          <p:sp>
            <p:nvSpPr>
              <p:cNvPr id="8207" name="椭圆 12"/>
              <p:cNvSpPr>
                <a:spLocks noChangeArrowheads="1"/>
              </p:cNvSpPr>
              <p:nvPr/>
            </p:nvSpPr>
            <p:spPr bwMode="auto">
              <a:xfrm>
                <a:off x="4685047" y="2833700"/>
                <a:ext cx="57021" cy="5339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>
                  <a:ea typeface="隶书" pitchFamily="49" charset="-122"/>
                </a:endParaRPr>
              </a:p>
            </p:txBody>
          </p:sp>
        </p:grpSp>
        <p:sp>
          <p:nvSpPr>
            <p:cNvPr id="8202" name="TextBox 40"/>
            <p:cNvSpPr txBox="1">
              <a:spLocks noChangeArrowheads="1"/>
            </p:cNvSpPr>
            <p:nvPr/>
          </p:nvSpPr>
          <p:spPr bwMode="auto">
            <a:xfrm>
              <a:off x="7583550" y="3412331"/>
              <a:ext cx="784867" cy="25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altLang="zh-CN" i="1"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A</a:t>
              </a:r>
              <a:r>
                <a:rPr lang="en-US" altLang="zh-CN"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(</a:t>
              </a:r>
              <a:r>
                <a:rPr lang="en-US" altLang="zh-CN" i="1">
                  <a:latin typeface="Times New Roman" pitchFamily="18" charset="0"/>
                  <a:ea typeface="隶书" pitchFamily="49" charset="-122"/>
                  <a:cs typeface="Times New Roman" pitchFamily="18" charset="0"/>
                  <a:sym typeface="Symbol" pitchFamily="18" charset="2"/>
                </a:rPr>
                <a:t></a:t>
              </a:r>
              <a:r>
                <a:rPr lang="en-US" altLang="zh-CN"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) = 2</a:t>
              </a:r>
              <a:endParaRPr lang="zh-CN" altLang="en-US">
                <a:latin typeface="Times New Roman" pitchFamily="18" charset="0"/>
                <a:ea typeface="隶书" pitchFamily="49" charset="-122"/>
                <a:cs typeface="Times New Roman" pitchFamily="18" charset="0"/>
              </a:endParaRPr>
            </a:p>
          </p:txBody>
        </p:sp>
        <p:cxnSp>
          <p:nvCxnSpPr>
            <p:cNvPr id="8203" name="直接连接符 20488"/>
            <p:cNvCxnSpPr>
              <a:cxnSpLocks noChangeShapeType="1"/>
              <a:stCxn id="8218" idx="0"/>
            </p:cNvCxnSpPr>
            <p:nvPr/>
          </p:nvCxnSpPr>
          <p:spPr bwMode="auto">
            <a:xfrm flipV="1">
              <a:off x="7544594" y="3266026"/>
              <a:ext cx="1" cy="86409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</p:spPr>
        </p:cxnSp>
      </p:grp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06194" y="2878931"/>
            <a:ext cx="2514600" cy="1253613"/>
          </a:xfrm>
          <a:prstGeom prst="rect">
            <a:avLst/>
          </a:prstGeom>
          <a:blipFill rotWithShape="1">
            <a:blip r:embed="rId4"/>
            <a:stretch>
              <a:fillRect l="-728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宋体" charset="-122"/>
              </a:rPr>
              <a:t>Ergodic Markov Chain</a:t>
            </a:r>
            <a:endParaRPr lang="zh-CN" altLang="en-US">
              <a:effectLst/>
              <a:ea typeface="宋体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…	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+1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- min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+1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(1-2</a:t>
            </a:r>
            <a:r>
              <a:rPr lang="en-US" altLang="zh-CN" sz="2200" i="1" dirty="0">
                <a:effectLst/>
                <a:latin typeface="Symbol" pitchFamily="18" charset="2"/>
                <a:ea typeface="宋体" charset="-122"/>
              </a:rPr>
              <a:t>a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</a:rPr>
              <a:t>)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(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-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)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	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lj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</a:rPr>
              <a:t> (1-</a:t>
            </a:r>
            <a:r>
              <a:rPr lang="en-US" altLang="zh-CN" sz="2200" i="1" dirty="0">
                <a:effectLst/>
                <a:latin typeface="Symbol" pitchFamily="18" charset="2"/>
                <a:ea typeface="宋体" charset="-122"/>
              </a:rPr>
              <a:t>a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</a:rPr>
              <a:t>)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 &amp;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lj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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</a:rPr>
              <a:t>  </a:t>
            </a:r>
            <a:r>
              <a:rPr lang="en-US" altLang="zh-CN" sz="2200" i="1" dirty="0">
                <a:effectLst/>
                <a:latin typeface="Symbol" pitchFamily="18" charset="2"/>
                <a:ea typeface="宋体" charset="-122"/>
              </a:rPr>
              <a:t>a 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	</a:t>
            </a:r>
            <a:r>
              <a:rPr lang="en-US" altLang="zh-CN" sz="2200" i="1" dirty="0">
                <a:effectLst/>
                <a:latin typeface="Symbol" pitchFamily="18" charset="2"/>
                <a:ea typeface="宋体" charset="-122"/>
              </a:rPr>
              <a:t>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-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</a:rPr>
              <a:t> (1-2</a:t>
            </a:r>
            <a:r>
              <a:rPr lang="en-US" altLang="zh-CN" sz="2200" i="1" dirty="0">
                <a:effectLst/>
                <a:latin typeface="Symbol" pitchFamily="18" charset="2"/>
                <a:ea typeface="宋体" charset="-122"/>
              </a:rPr>
              <a:t>a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</a:rPr>
              <a:t>)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 dirty="0">
                <a:effectLst/>
                <a:latin typeface="Times New Roman" pitchFamily="18" charset="0"/>
                <a:ea typeface="宋体" charset="-122"/>
              </a:rPr>
              <a:t>                      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iterating on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</a:rPr>
              <a:t> …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	</a:t>
            </a:r>
            <a:r>
              <a:rPr lang="en-US" altLang="zh-CN" sz="2200" i="1" dirty="0">
                <a:effectLst/>
                <a:latin typeface="Symbol" pitchFamily="18" charset="2"/>
                <a:ea typeface="宋体" charset="-122"/>
              </a:rPr>
              <a:t>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</a:rPr>
              <a:t>–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</a:rPr>
              <a:t> (1-2</a:t>
            </a:r>
            <a:r>
              <a:rPr lang="en-US" altLang="zh-CN" sz="2200" i="1" dirty="0">
                <a:effectLst/>
                <a:latin typeface="Symbol" pitchFamily="18" charset="2"/>
                <a:ea typeface="宋体" charset="-122"/>
              </a:rPr>
              <a:t>a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</a:rPr>
              <a:t>)</a:t>
            </a:r>
            <a:r>
              <a:rPr lang="en-US" altLang="zh-CN" sz="2200" i="1" baseline="30000" dirty="0">
                <a:effectLst/>
                <a:latin typeface="Times New Roman" pitchFamily="18" charset="0"/>
                <a:ea typeface="宋体" charset="-122"/>
              </a:rPr>
              <a:t>n 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			(#2)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sym typeface="Symbol" pitchFamily="18" charset="2"/>
              </a:rPr>
              <a:t>L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et </a:t>
            </a:r>
            <a:r>
              <a:rPr lang="en-US" altLang="zh-CN" sz="22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30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h 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=</a:t>
            </a:r>
            <a:r>
              <a:rPr lang="en-US" altLang="zh-CN" sz="22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Q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,</a:t>
            </a:r>
            <a:r>
              <a:rPr lang="en-US" altLang="zh-CN" sz="26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i="1" dirty="0">
                <a:effectLst/>
                <a:latin typeface="Symbol" pitchFamily="18" charset="2"/>
                <a:ea typeface="宋体" charset="-122"/>
              </a:rPr>
              <a:t>a </a:t>
            </a:r>
            <a:r>
              <a:rPr lang="en-US" altLang="zh-CN" sz="2200" dirty="0">
                <a:effectLst/>
                <a:latin typeface="Symbol" pitchFamily="18" charset="2"/>
                <a:ea typeface="宋体" charset="-122"/>
              </a:rPr>
              <a:t>=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i,j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{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Q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ij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} 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, then we need proof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	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Q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 &amp;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Q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 have same limit, so as to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	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h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 &amp; 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h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+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</a:rPr>
              <a:t>, Thus</a:t>
            </a:r>
            <a:endParaRPr lang="en-US" altLang="zh-CN" sz="2200" dirty="0">
              <a:effectLst/>
              <a:latin typeface="Times New Roman" pitchFamily="18" charset="0"/>
              <a:ea typeface="宋体" charset="-122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	lim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sym typeface="Symbol" pitchFamily="18" charset="2"/>
              </a:rPr>
              <a:t>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=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lim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sym typeface="Symbol" pitchFamily="18" charset="2"/>
              </a:rPr>
              <a:t>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lj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=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l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&gt;0 		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(#3)</a:t>
            </a:r>
          </a:p>
        </p:txBody>
      </p:sp>
      <p:sp>
        <p:nvSpPr>
          <p:cNvPr id="38916" name="页脚占位符 4"/>
          <p:cNvSpPr txBox="1">
            <a:spLocks noGrp="1"/>
          </p:cNvSpPr>
          <p:nvPr/>
        </p:nvSpPr>
        <p:spPr bwMode="auto">
          <a:xfrm>
            <a:off x="1905000" y="4805363"/>
            <a:ext cx="5335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altLang="zh-CN" sz="1200">
                <a:solidFill>
                  <a:schemeClr val="folHlink"/>
                </a:solidFill>
                <a:ea typeface="隶书" pitchFamily="49" charset="-122"/>
              </a:rPr>
              <a:t>Information &amp; Telecommunication Engineering (0900203)  @ SDUWH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宋体" charset="-122"/>
              </a:rPr>
              <a:t>Ergodic Unichains</a:t>
            </a:r>
            <a:endParaRPr lang="zh-CN" altLang="en-US" dirty="0">
              <a:effectLst/>
              <a:ea typeface="宋体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Since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lim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sym typeface="Symbol" pitchFamily="18" charset="2"/>
              </a:rPr>
              <a:t>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ij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=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j  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Euclid Symbol" panose="05050102010706020507" pitchFamily="18" charset="2"/>
              </a:rPr>
              <a:t> 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Euclid Symbol" panose="05050102010706020507" pitchFamily="18" charset="2"/>
              </a:rPr>
              <a:t>i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vector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2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 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=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{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j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: 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j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=1, 2, 3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,…}  is a steady-state vector with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2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 P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=</a:t>
            </a:r>
            <a:r>
              <a:rPr lang="en-US" altLang="zh-CN" sz="22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.</a:t>
            </a:r>
          </a:p>
          <a:p>
            <a:pPr>
              <a:lnSpc>
                <a:spcPct val="105000"/>
              </a:lnSpc>
            </a:pPr>
            <a:endParaRPr lang="en-US" altLang="zh-CN" sz="1100" dirty="0">
              <a:effectLst/>
              <a:latin typeface="Times New Roman" pitchFamily="18" charset="0"/>
              <a:ea typeface="宋体" charset="-122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05000"/>
              </a:lnSpc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The extension of this leads to Ergodic Unichains that containing single ergodic class along with arbitrary set of transient states.</a:t>
            </a:r>
          </a:p>
          <a:p>
            <a:pPr>
              <a:lnSpc>
                <a:spcPct val="105000"/>
              </a:lnSpc>
            </a:pPr>
            <a:endParaRPr lang="en-US" altLang="zh-CN" sz="1100" dirty="0">
              <a:effectLst/>
              <a:latin typeface="Comic Sans MS" panose="030F0702030302020204" pitchFamily="66" charset="0"/>
              <a:ea typeface="宋体" charset="-122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05000"/>
              </a:lnSpc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If a state is of singleton transient class, there is a fixed probability, </a:t>
            </a:r>
            <a:r>
              <a:rPr lang="en-US" altLang="zh-CN" sz="2200" i="1" dirty="0">
                <a:effectLst/>
                <a:latin typeface="Euclid Symbol" panose="05050102010706020507" pitchFamily="18" charset="2"/>
                <a:ea typeface="宋体" charset="-122"/>
                <a:cs typeface="Times New Roman" pitchFamily="18" charset="0"/>
                <a:sym typeface="Symbol" pitchFamily="18" charset="2"/>
              </a:rPr>
              <a:t>α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, of leaving the class at each step, and the probability of remaining in the class for more than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steps is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(1 −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α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en-US" altLang="zh-CN" sz="2200" i="1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38916" name="页脚占位符 4"/>
          <p:cNvSpPr txBox="1">
            <a:spLocks noGrp="1"/>
          </p:cNvSpPr>
          <p:nvPr/>
        </p:nvSpPr>
        <p:spPr bwMode="auto">
          <a:xfrm>
            <a:off x="1905000" y="4805363"/>
            <a:ext cx="5335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altLang="zh-CN" sz="1200" dirty="0">
                <a:solidFill>
                  <a:schemeClr val="folHlink"/>
                </a:solidFill>
                <a:ea typeface="隶书" pitchFamily="49" charset="-122"/>
              </a:rPr>
              <a:t>Information &amp; Telecommunication Engineering (0900203)  @ SDUWH</a:t>
            </a:r>
          </a:p>
        </p:txBody>
      </p:sp>
    </p:spTree>
    <p:extLst>
      <p:ext uri="{BB962C8B-B14F-4D97-AF65-F5344CB8AC3E}">
        <p14:creationId xmlns:p14="http://schemas.microsoft.com/office/powerpoint/2010/main" val="3453061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宋体" charset="-122"/>
              </a:rPr>
              <a:t>Ergodic Unichains</a:t>
            </a:r>
            <a:endParaRPr lang="zh-CN" altLang="en-US" dirty="0">
              <a:effectLst/>
              <a:ea typeface="宋体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The probability of remaining in an arbitrary set of transient states will finally decay to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.</a:t>
            </a:r>
          </a:p>
          <a:p>
            <a:pPr lvl="1">
              <a:lnSpc>
                <a:spcPct val="105000"/>
              </a:lnSpc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Each transient state has at least one path to a recurrent state;  </a:t>
            </a:r>
          </a:p>
          <a:p>
            <a:pPr lvl="1">
              <a:lnSpc>
                <a:spcPct val="105000"/>
              </a:lnSpc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One of those paths must be taken eventually;</a:t>
            </a:r>
          </a:p>
          <a:p>
            <a:pPr>
              <a:lnSpc>
                <a:spcPct val="105000"/>
              </a:lnSpc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For an ergodic unichain, the ergodic class is eventually entered, then steady state in that class is reached. </a:t>
            </a:r>
          </a:p>
          <a:p>
            <a:pPr>
              <a:lnSpc>
                <a:spcPct val="105000"/>
              </a:lnSpc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For every state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j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,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	    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lim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sym typeface="Symbol" pitchFamily="18" charset="2"/>
              </a:rPr>
              <a:t>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ij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=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lim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sym typeface="Symbol" pitchFamily="18" charset="2"/>
              </a:rPr>
              <a:t></a:t>
            </a:r>
            <a:r>
              <a:rPr lang="en-US" altLang="zh-CN" sz="22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min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ij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=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j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</a:p>
          <a:p>
            <a:pPr lvl="1">
              <a:lnSpc>
                <a:spcPct val="105000"/>
              </a:lnSpc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π</a:t>
            </a:r>
            <a:r>
              <a:rPr lang="en-US" altLang="zh-CN" sz="18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j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= 0 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for each transient state, while </a:t>
            </a:r>
          </a:p>
          <a:p>
            <a:pPr lvl="1">
              <a:lnSpc>
                <a:spcPct val="105000"/>
              </a:lnSpc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π</a:t>
            </a:r>
            <a:r>
              <a:rPr lang="en-US" altLang="zh-CN" sz="18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j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&gt; 0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 for each recurrent state.</a:t>
            </a:r>
          </a:p>
        </p:txBody>
      </p:sp>
      <p:sp>
        <p:nvSpPr>
          <p:cNvPr id="38916" name="页脚占位符 4"/>
          <p:cNvSpPr txBox="1">
            <a:spLocks noGrp="1"/>
          </p:cNvSpPr>
          <p:nvPr/>
        </p:nvSpPr>
        <p:spPr bwMode="auto">
          <a:xfrm>
            <a:off x="1905000" y="4805363"/>
            <a:ext cx="5335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隶书" pitchFamily="49" charset="-122"/>
                <a:cs typeface="+mn-cs"/>
              </a:rPr>
              <a:t>Information &amp; Telecommunication Engineering (0900203)  @ SDUWH</a:t>
            </a:r>
          </a:p>
        </p:txBody>
      </p:sp>
    </p:spTree>
    <p:extLst>
      <p:ext uri="{BB962C8B-B14F-4D97-AF65-F5344CB8AC3E}">
        <p14:creationId xmlns:p14="http://schemas.microsoft.com/office/powerpoint/2010/main" val="2464824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宋体" charset="-122"/>
              </a:rPr>
              <a:t>Other finite-state Markov Chains</a:t>
            </a:r>
            <a:endParaRPr lang="zh-CN" altLang="en-US" dirty="0">
              <a:effectLst/>
              <a:ea typeface="宋体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Consider a Markov chain with several ergodic classes,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,...,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m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, which don’t communicate to each other.</a:t>
            </a:r>
          </a:p>
          <a:p>
            <a:pPr>
              <a:lnSpc>
                <a:spcPct val="105000"/>
              </a:lnSpc>
            </a:pPr>
            <a:endParaRPr lang="en-US" altLang="zh-CN" sz="2000" dirty="0">
              <a:effectLst/>
              <a:latin typeface="Comic Sans MS" panose="030F0702030302020204" pitchFamily="66" charset="0"/>
              <a:ea typeface="宋体" charset="-122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05000"/>
              </a:lnSpc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For the entire chain, </a:t>
            </a:r>
            <a:r>
              <a:rPr lang="en-US" altLang="zh-CN" sz="2000" b="1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will have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m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independent steady state vectors.</a:t>
            </a:r>
          </a:p>
          <a:p>
            <a:pPr>
              <a:lnSpc>
                <a:spcPct val="105000"/>
              </a:lnSpc>
            </a:pPr>
            <a:endParaRPr lang="en-US" altLang="zh-CN" sz="2000" dirty="0">
              <a:effectLst/>
              <a:latin typeface="Comic Sans MS" panose="030F0702030302020204" pitchFamily="66" charset="0"/>
              <a:ea typeface="宋体" charset="-122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05000"/>
              </a:lnSpc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000" b="1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n-US" altLang="zh-CN" sz="2000" i="1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n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will converge, but the rows will not all be the same. </a:t>
            </a:r>
          </a:p>
          <a:p>
            <a:pPr lvl="1">
              <a:lnSpc>
                <a:spcPct val="105000"/>
              </a:lnSpc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There will be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m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sets of rows, one for each class;</a:t>
            </a:r>
          </a:p>
          <a:p>
            <a:pPr lvl="1">
              <a:lnSpc>
                <a:spcPct val="105000"/>
              </a:lnSpc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Row for class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k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will be nonzero only for the elements of that class.</a:t>
            </a:r>
          </a:p>
        </p:txBody>
      </p:sp>
      <p:sp>
        <p:nvSpPr>
          <p:cNvPr id="38916" name="页脚占位符 4"/>
          <p:cNvSpPr txBox="1">
            <a:spLocks noGrp="1"/>
          </p:cNvSpPr>
          <p:nvPr/>
        </p:nvSpPr>
        <p:spPr bwMode="auto">
          <a:xfrm>
            <a:off x="1905000" y="4805363"/>
            <a:ext cx="5335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隶书" pitchFamily="49" charset="-122"/>
                <a:cs typeface="+mn-cs"/>
              </a:rPr>
              <a:t>Information &amp; Telecommunication Engineering (0900203)  @ SDUWH</a:t>
            </a:r>
          </a:p>
        </p:txBody>
      </p:sp>
    </p:spTree>
    <p:extLst>
      <p:ext uri="{BB962C8B-B14F-4D97-AF65-F5344CB8AC3E}">
        <p14:creationId xmlns:p14="http://schemas.microsoft.com/office/powerpoint/2010/main" val="174805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宋体" charset="-122"/>
              </a:rPr>
              <a:t>Other finite-state Markov Chains</a:t>
            </a:r>
            <a:endParaRPr lang="zh-CN" altLang="en-US" dirty="0">
              <a:effectLst/>
              <a:ea typeface="宋体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Consider a periodic recurrent chain of period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d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, which can be separated into d subclasses with a cyclic rotation between them.</a:t>
            </a:r>
          </a:p>
          <a:p>
            <a:pPr>
              <a:lnSpc>
                <a:spcPct val="105000"/>
              </a:lnSpc>
            </a:pPr>
            <a:endParaRPr lang="en-US" altLang="zh-CN" sz="2000" dirty="0">
              <a:effectLst/>
              <a:latin typeface="Comic Sans MS" panose="030F0702030302020204" pitchFamily="66" charset="0"/>
              <a:ea typeface="宋体" charset="-122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05000"/>
              </a:lnSpc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If we look at </a:t>
            </a:r>
            <a:r>
              <a:rPr lang="en-US" altLang="zh-CN" sz="2000" b="1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n-US" altLang="zh-CN" sz="2000" i="1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d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, each subclass becomes an ergodic class,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,...,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d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, thus </a:t>
            </a:r>
            <a:r>
              <a:rPr lang="en-US" altLang="zh-CN" sz="2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lim</a:t>
            </a:r>
            <a:r>
              <a:rPr lang="en-US" altLang="zh-CN" sz="2000" i="1" baseline="-25000" dirty="0">
                <a:effectLst/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000" baseline="-25000" dirty="0">
                <a:effectLst/>
                <a:latin typeface="Times New Roman" pitchFamily="18" charset="0"/>
                <a:ea typeface="宋体" charset="-122"/>
                <a:sym typeface="Symbol" pitchFamily="18" charset="2"/>
              </a:rPr>
              <a:t></a:t>
            </a:r>
            <a:r>
              <a:rPr lang="en-US" altLang="zh-CN" sz="20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 </a:t>
            </a:r>
            <a:r>
              <a:rPr lang="en-US" altLang="zh-CN" sz="2000" i="1" baseline="30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nd</a:t>
            </a:r>
            <a:r>
              <a:rPr lang="en-US" altLang="zh-CN" sz="20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exists. </a:t>
            </a:r>
          </a:p>
          <a:p>
            <a:pPr>
              <a:lnSpc>
                <a:spcPct val="105000"/>
              </a:lnSpc>
            </a:pPr>
            <a:endParaRPr lang="en-US" altLang="zh-CN" sz="2000" dirty="0">
              <a:effectLst/>
              <a:latin typeface="Comic Sans MS" panose="030F0702030302020204" pitchFamily="66" charset="0"/>
              <a:ea typeface="宋体" charset="-122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05000"/>
              </a:lnSpc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A steady state is reached within each subclass, but the chain rotates from one subclass to another.</a:t>
            </a:r>
            <a:endParaRPr lang="en-US" altLang="zh-CN" sz="1800" dirty="0">
              <a:effectLst/>
              <a:latin typeface="Comic Sans MS" panose="030F0702030302020204" pitchFamily="66" charset="0"/>
              <a:ea typeface="宋体" charset="-122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916" name="页脚占位符 4"/>
          <p:cNvSpPr txBox="1">
            <a:spLocks noGrp="1"/>
          </p:cNvSpPr>
          <p:nvPr/>
        </p:nvSpPr>
        <p:spPr bwMode="auto">
          <a:xfrm>
            <a:off x="1905000" y="4805363"/>
            <a:ext cx="5335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隶书" pitchFamily="49" charset="-122"/>
                <a:cs typeface="+mn-cs"/>
              </a:rPr>
              <a:t>Information &amp; Telecommunication Engineering (0900203)  @ SDUWH</a:t>
            </a:r>
          </a:p>
        </p:txBody>
      </p:sp>
    </p:spTree>
    <p:extLst>
      <p:ext uri="{BB962C8B-B14F-4D97-AF65-F5344CB8AC3E}">
        <p14:creationId xmlns:p14="http://schemas.microsoft.com/office/powerpoint/2010/main" val="394153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2800">
                <a:effectLst/>
                <a:ea typeface="隶书" pitchFamily="49" charset="-122"/>
                <a:cs typeface="Arial" charset="0"/>
              </a:rPr>
              <a:t>Combining Independent Poisson Processes</a:t>
            </a:r>
            <a:endParaRPr lang="zh-CN" altLang="en-US" sz="2800">
              <a:effectLst/>
              <a:ea typeface="隶书" pitchFamily="49" charset="-122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en-US" altLang="zh-CN" sz="2000">
                <a:effectLst/>
                <a:latin typeface="Comic Sans MS" pitchFamily="66" charset="0"/>
                <a:ea typeface="隶书" pitchFamily="49" charset="-122"/>
              </a:rPr>
              <a:t>Two Poisson processes 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{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1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),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2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); 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 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&gt; 0} </a:t>
            </a:r>
            <a:r>
              <a:rPr lang="en-US" altLang="zh-CN" sz="200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</a:rPr>
              <a:t>are independent if for all 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1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,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t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2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,…,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 t</a:t>
            </a:r>
            <a:r>
              <a:rPr lang="en-US" altLang="zh-CN" sz="2000" i="1" baseline="-25000">
                <a:effectLst/>
                <a:latin typeface="Times New Roman" pitchFamily="18" charset="0"/>
                <a:ea typeface="隶书" pitchFamily="49" charset="-122"/>
              </a:rPr>
              <a:t>N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 ,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 </a:t>
            </a:r>
            <a:r>
              <a:rPr lang="en-US" altLang="zh-CN" sz="2000">
                <a:effectLst/>
                <a:latin typeface="Comic Sans MS" pitchFamily="66" charset="0"/>
                <a:ea typeface="隶书" pitchFamily="49" charset="-122"/>
              </a:rPr>
              <a:t>rvs 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1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1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),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 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1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2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) ,…,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 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1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 i="1" baseline="-25000">
                <a:effectLst/>
                <a:latin typeface="Times New Roman" pitchFamily="18" charset="0"/>
                <a:ea typeface="隶书" pitchFamily="49" charset="-122"/>
              </a:rPr>
              <a:t>N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) </a:t>
            </a:r>
            <a:r>
              <a:rPr lang="en-US" altLang="zh-CN" sz="2000">
                <a:effectLst/>
                <a:latin typeface="Comic Sans MS" pitchFamily="66" charset="0"/>
                <a:ea typeface="隶书" pitchFamily="49" charset="-122"/>
              </a:rPr>
              <a:t>are independent of 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2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1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),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 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2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2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) ,…,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 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2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 i="1" baseline="-25000">
                <a:effectLst/>
                <a:latin typeface="Times New Roman" pitchFamily="18" charset="0"/>
                <a:ea typeface="隶书" pitchFamily="49" charset="-122"/>
              </a:rPr>
              <a:t>N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). </a:t>
            </a:r>
          </a:p>
          <a:p>
            <a:endParaRPr lang="en-US" altLang="zh-CN" sz="2000">
              <a:effectLst/>
              <a:latin typeface="Times New Roman" pitchFamily="18" charset="0"/>
              <a:ea typeface="隶书" pitchFamily="49" charset="-122"/>
            </a:endParaRPr>
          </a:p>
          <a:p>
            <a:r>
              <a:rPr lang="en-US" altLang="zh-CN" sz="2000" b="1">
                <a:effectLst/>
                <a:latin typeface="Comic Sans MS" pitchFamily="66" charset="0"/>
                <a:ea typeface="隶书" pitchFamily="49" charset="-122"/>
              </a:rPr>
              <a:t>Theorem</a:t>
            </a:r>
            <a:r>
              <a:rPr lang="en-US" altLang="zh-CN" sz="2000">
                <a:effectLst/>
                <a:latin typeface="Comic Sans MS" pitchFamily="66" charset="0"/>
                <a:ea typeface="隶书" pitchFamily="49" charset="-122"/>
              </a:rPr>
              <a:t>: if 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{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1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),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 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2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); 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t 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&gt; 0} </a:t>
            </a:r>
            <a:r>
              <a:rPr lang="en-US" altLang="zh-CN" sz="2000">
                <a:effectLst/>
                <a:latin typeface="Comic Sans MS" pitchFamily="66" charset="0"/>
                <a:ea typeface="隶书" pitchFamily="49" charset="-122"/>
              </a:rPr>
              <a:t>are independent Poisson processes of rate 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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1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 &amp; 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2</a:t>
            </a:r>
            <a:r>
              <a:rPr lang="en-US" altLang="zh-CN" sz="2000">
                <a:effectLst/>
                <a:latin typeface="Comic Sans MS" pitchFamily="66" charset="0"/>
                <a:ea typeface="隶书" pitchFamily="49" charset="-122"/>
              </a:rPr>
              <a:t>, 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3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) = 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1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)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+A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2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), </a:t>
            </a:r>
            <a:r>
              <a:rPr lang="en-US" altLang="zh-CN" sz="2000">
                <a:effectLst/>
                <a:latin typeface="Comic Sans MS" pitchFamily="66" charset="0"/>
                <a:ea typeface="隶书" pitchFamily="49" charset="-122"/>
              </a:rPr>
              <a:t>then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  {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3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)} </a:t>
            </a:r>
            <a:r>
              <a:rPr lang="en-US" altLang="zh-CN" sz="2000">
                <a:effectLst/>
                <a:latin typeface="Comic Sans MS" pitchFamily="66" charset="0"/>
                <a:ea typeface="隶书" pitchFamily="49" charset="-122"/>
              </a:rPr>
              <a:t>is a Poisson processes of rate 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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1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 + </a:t>
            </a:r>
            <a:r>
              <a:rPr lang="en-US" altLang="zh-CN" sz="2000" baseline="-25000">
                <a:effectLst/>
                <a:latin typeface="Times New Roman" pitchFamily="18" charset="0"/>
                <a:ea typeface="隶书" pitchFamily="49" charset="-122"/>
              </a:rPr>
              <a:t>2</a:t>
            </a:r>
            <a:r>
              <a:rPr lang="en-US" altLang="zh-CN" sz="2000" i="1">
                <a:effectLst/>
                <a:latin typeface="Times New Roman" pitchFamily="18" charset="0"/>
                <a:ea typeface="隶书" pitchFamily="49" charset="-122"/>
                <a:sym typeface="Symbol" pitchFamily="18" charset="2"/>
              </a:rPr>
              <a:t> .</a:t>
            </a:r>
            <a:r>
              <a:rPr lang="en-US" altLang="zh-CN" sz="2000">
                <a:effectLst/>
                <a:latin typeface="Times New Roman" pitchFamily="18" charset="0"/>
                <a:ea typeface="隶书" pitchFamily="49" charset="-122"/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en-US" altLang="zh-CN" sz="2000">
                <a:effectLst/>
                <a:latin typeface="Comic Sans MS" pitchFamily="66" charset="0"/>
                <a:ea typeface="隶书" pitchFamily="49" charset="-122"/>
              </a:rPr>
              <a:t>Sum of many small independent arrival processes tends to be Poisson, even if the small processes are not. </a:t>
            </a:r>
          </a:p>
          <a:p>
            <a:pPr lvl="1">
              <a:spcBef>
                <a:spcPts val="1200"/>
              </a:spcBef>
            </a:pPr>
            <a:r>
              <a:rPr lang="en-US" altLang="zh-CN" sz="2000">
                <a:effectLst/>
                <a:latin typeface="Comic Sans MS" pitchFamily="66" charset="0"/>
                <a:ea typeface="隶书" pitchFamily="49" charset="-122"/>
              </a:rPr>
              <a:t>Independence between the processes overcomes the dependence between successive arrivals in each process.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effectLst/>
                <a:ea typeface="隶书" pitchFamily="49" charset="-122"/>
                <a:cs typeface="Arial" charset="0"/>
              </a:rPr>
              <a:t>Combining Independent Poisson Processes</a:t>
            </a:r>
            <a:endParaRPr lang="zh-CN" altLang="en-US" sz="2800">
              <a:ea typeface="隶书" pitchFamily="49" charset="-122"/>
              <a:cs typeface="Arial" charset="0"/>
            </a:endParaRPr>
          </a:p>
        </p:txBody>
      </p:sp>
      <p:sp>
        <p:nvSpPr>
          <p:cNvPr id="11266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4194" y="1202531"/>
            <a:ext cx="8077200" cy="3092065"/>
          </a:xfrm>
          <a:prstGeom prst="rect">
            <a:avLst/>
          </a:prstGeom>
          <a:blipFill rotWithShape="1">
            <a:blip r:embed="rId2"/>
            <a:stretch>
              <a:fillRect l="-1208" t="-1578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363" y="820738"/>
            <a:ext cx="40401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2291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隶书" pitchFamily="49" charset="-122"/>
              </a:rPr>
              <a:t>Splitting a Poisson Process</a:t>
            </a:r>
            <a:endParaRPr lang="en-US" altLang="zh-CN">
              <a:effectLst/>
              <a:ea typeface="隶书" pitchFamily="49" charset="-122"/>
              <a:cs typeface="Arial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4802188" cy="2573338"/>
          </a:xfrm>
        </p:spPr>
        <p:txBody>
          <a:bodyPr/>
          <a:lstStyle/>
          <a:p>
            <a:pPr>
              <a:defRPr/>
            </a:pPr>
            <a:r>
              <a:rPr lang="en-US" altLang="zh-CN" sz="2400" dirty="0">
                <a:latin typeface="Comic Sans MS" pitchFamily="66" charset="0"/>
              </a:rPr>
              <a:t>Arrival is switched to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{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A</a:t>
            </a:r>
            <a:r>
              <a:rPr lang="en-US" altLang="zh-CN" sz="2400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1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)}</a:t>
            </a:r>
            <a:r>
              <a:rPr lang="en-US" altLang="zh-CN" sz="2400" dirty="0">
                <a:latin typeface="Comic Sans MS" pitchFamily="66" charset="0"/>
              </a:rPr>
              <a:t> with probability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400" dirty="0">
                <a:latin typeface="Comic Sans MS" pitchFamily="66" charset="0"/>
              </a:rPr>
              <a:t> and otherwise goes to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{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A</a:t>
            </a:r>
            <a:r>
              <a:rPr lang="en-US" altLang="zh-CN" sz="2400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2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)}</a:t>
            </a:r>
            <a:r>
              <a:rPr lang="en-US" altLang="zh-CN" sz="2400" dirty="0">
                <a:latin typeface="Comic Sans MS" pitchFamily="66" charset="0"/>
              </a:rPr>
              <a:t>. </a:t>
            </a:r>
          </a:p>
          <a:p>
            <a:pPr>
              <a:defRPr/>
            </a:pPr>
            <a:r>
              <a:rPr lang="en-US" altLang="zh-CN" sz="2400" dirty="0">
                <a:latin typeface="Comic Sans MS" pitchFamily="66" charset="0"/>
              </a:rPr>
              <a:t>Switch is a Bernoulli process independent of 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{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A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4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4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)}</a:t>
            </a:r>
            <a:r>
              <a:rPr lang="en-US" altLang="zh-CN" sz="2400" dirty="0">
                <a:latin typeface="Comic Sans MS" pitchFamily="66" charset="0"/>
              </a:rPr>
              <a:t>.</a:t>
            </a:r>
          </a:p>
        </p:txBody>
      </p:sp>
      <p:sp>
        <p:nvSpPr>
          <p:cNvPr id="12293" name="矩形 1"/>
          <p:cNvSpPr>
            <a:spLocks noChangeArrowheads="1"/>
          </p:cNvSpPr>
          <p:nvPr/>
        </p:nvSpPr>
        <p:spPr bwMode="auto">
          <a:xfrm>
            <a:off x="306388" y="2698750"/>
            <a:ext cx="769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0" hangingPunct="0">
              <a:buFont typeface="Arial" charset="0"/>
              <a:buChar char="•"/>
            </a:pPr>
            <a:r>
              <a:rPr lang="en-US" altLang="zh-CN" sz="2000">
                <a:latin typeface="Comic Sans MS" pitchFamily="66" charset="0"/>
                <a:ea typeface="隶书" pitchFamily="49" charset="-122"/>
              </a:rPr>
              <a:t>Flipping a </a:t>
            </a:r>
            <a:r>
              <a:rPr lang="en-US" altLang="zh-CN" sz="2000" i="1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p</a:t>
            </a:r>
            <a:r>
              <a:rPr lang="en-US" altLang="zh-CN" sz="2000">
                <a:latin typeface="Comic Sans MS" pitchFamily="66" charset="0"/>
                <a:ea typeface="隶书" pitchFamily="49" charset="-122"/>
              </a:rPr>
              <a:t> biased coin independently at each arrival. </a:t>
            </a:r>
          </a:p>
        </p:txBody>
      </p:sp>
      <p:sp>
        <p:nvSpPr>
          <p:cNvPr id="3" name="矩形 2"/>
          <p:cNvSpPr/>
          <p:nvPr/>
        </p:nvSpPr>
        <p:spPr>
          <a:xfrm>
            <a:off x="763588" y="3097213"/>
            <a:ext cx="78486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45000"/>
              <a:buFont typeface="Wingdings" pitchFamily="2" charset="2"/>
              <a:buChar char="l"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隶书" pitchFamily="49" charset="-122"/>
              </a:rPr>
              <a:t>Each new process has stationary and independent increment, and each satisfies the small increment property,  thus is also  Poisson. </a:t>
            </a:r>
            <a:endParaRPr lang="en-US" altLang="zh-CN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隶书" pitchFamily="49" charset="-122"/>
              </a:rPr>
              <a:t>Splitting a Poisson Process</a:t>
            </a:r>
            <a:endParaRPr lang="en-US" altLang="zh-CN">
              <a:effectLst/>
              <a:ea typeface="隶书" pitchFamily="49" charset="-122"/>
              <a:cs typeface="Arial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307388" cy="3868738"/>
          </a:xfrm>
        </p:spPr>
        <p:txBody>
          <a:bodyPr/>
          <a:lstStyle/>
          <a:p>
            <a:pPr>
              <a:defRPr/>
            </a:pPr>
            <a:r>
              <a:rPr lang="en-US" altLang="zh-CN" sz="2000" dirty="0">
                <a:latin typeface="Comic Sans MS" pitchFamily="66" charset="0"/>
                <a:ea typeface="宋体" charset="-122"/>
              </a:rPr>
              <a:t>Small increment property doesn’t guarantee the split processes are independent. Independence calls same small increments for both processes when they have arrivals. </a:t>
            </a:r>
          </a:p>
          <a:p>
            <a:pPr>
              <a:defRPr/>
            </a:pPr>
            <a:r>
              <a:rPr lang="en-US" altLang="zh-CN" sz="2000" dirty="0">
                <a:latin typeface="Comic Sans MS" pitchFamily="66" charset="0"/>
                <a:ea typeface="宋体" charset="-122"/>
              </a:rPr>
              <a:t>Combining and splitting are often done together.  </a:t>
            </a:r>
          </a:p>
          <a:p>
            <a:pPr>
              <a:defRPr/>
            </a:pPr>
            <a:r>
              <a:rPr lang="en-US" altLang="zh-CN" sz="2000" dirty="0">
                <a:latin typeface="Comic Sans MS" pitchFamily="66" charset="0"/>
                <a:ea typeface="宋体" charset="-122"/>
              </a:rPr>
              <a:t>Example: A </a:t>
            </a:r>
            <a:r>
              <a:rPr lang="en-US" altLang="zh-CN" sz="2000" i="1" dirty="0">
                <a:latin typeface="Comic Sans MS" pitchFamily="66" charset="0"/>
                <a:ea typeface="宋体" charset="-122"/>
              </a:rPr>
              <a:t>last-come first-serve 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queue with Poisson </a:t>
            </a:r>
            <a:r>
              <a:rPr lang="en-US" altLang="zh-CN" sz="2000" dirty="0">
                <a:solidFill>
                  <a:srgbClr val="FFC000"/>
                </a:solidFill>
                <a:latin typeface="Comic Sans MS" pitchFamily="66" charset="0"/>
                <a:ea typeface="宋体" charset="-122"/>
              </a:rPr>
              <a:t>arrivals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of rate </a:t>
            </a:r>
            <a:r>
              <a:rPr lang="en-US" altLang="zh-CN" sz="2000" i="1" dirty="0">
                <a:latin typeface="Times New Roman" pitchFamily="18" charset="0"/>
                <a:ea typeface="宋体" charset="-122"/>
                <a:cs typeface="Times New Roman" pitchFamily="18" charset="0"/>
              </a:rPr>
              <a:t>λ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, and independent exponential </a:t>
            </a:r>
            <a:r>
              <a:rPr lang="en-US" altLang="zh-CN" sz="2000" dirty="0">
                <a:solidFill>
                  <a:srgbClr val="FFC000"/>
                </a:solidFill>
                <a:latin typeface="Comic Sans MS" pitchFamily="66" charset="0"/>
                <a:ea typeface="宋体" charset="-122"/>
              </a:rPr>
              <a:t>services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of rate </a:t>
            </a:r>
            <a:r>
              <a:rPr lang="en-US" altLang="zh-CN" sz="2000" i="1" dirty="0">
                <a:latin typeface="Times New Roman" pitchFamily="18" charset="0"/>
                <a:ea typeface="宋体" charset="-122"/>
                <a:cs typeface="Times New Roman" pitchFamily="18" charset="0"/>
              </a:rPr>
              <a:t>μ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. New arrival gets service immediately, but will be interrupted by later  “new arrival”. </a:t>
            </a:r>
          </a:p>
          <a:p>
            <a:pPr lvl="1">
              <a:defRPr/>
            </a:pPr>
            <a:r>
              <a:rPr lang="en-US" altLang="zh-CN" sz="1600" dirty="0">
                <a:latin typeface="Comic Sans MS" pitchFamily="66" charset="0"/>
                <a:ea typeface="宋体" charset="-122"/>
              </a:rPr>
              <a:t>Both service &amp; arrival are Poisson. Waiting is also Poisson of rate </a:t>
            </a:r>
            <a:r>
              <a:rPr lang="en-US" altLang="zh-CN" sz="1800" dirty="0">
                <a:latin typeface="Comic Sans MS" pitchFamily="66" charset="0"/>
                <a:ea typeface="宋体" charset="-122"/>
              </a:rPr>
              <a:t>(</a:t>
            </a:r>
            <a:r>
              <a:rPr lang="en-US" altLang="zh-CN" sz="1800" i="1" dirty="0">
                <a:latin typeface="Times New Roman" pitchFamily="18" charset="0"/>
                <a:ea typeface="宋体" charset="-122"/>
                <a:cs typeface="Times New Roman" pitchFamily="18" charset="0"/>
              </a:rPr>
              <a:t>λ</a:t>
            </a:r>
            <a:r>
              <a:rPr lang="en-US" altLang="zh-CN" sz="1800" dirty="0">
                <a:latin typeface="Comic Sans MS" pitchFamily="66" charset="0"/>
                <a:ea typeface="宋体" charset="-122"/>
              </a:rPr>
              <a:t> + </a:t>
            </a:r>
            <a:r>
              <a:rPr lang="en-US" altLang="zh-CN" sz="1800" i="1" dirty="0">
                <a:latin typeface="Times New Roman" pitchFamily="18" charset="0"/>
                <a:ea typeface="宋体" charset="-122"/>
                <a:cs typeface="Times New Roman" pitchFamily="18" charset="0"/>
              </a:rPr>
              <a:t>μ</a:t>
            </a:r>
            <a:r>
              <a:rPr lang="en-US" altLang="zh-CN" sz="1800" dirty="0">
                <a:latin typeface="Times New Roman" pitchFamily="18" charset="0"/>
                <a:ea typeface="宋体" charset="-122"/>
                <a:cs typeface="Times New Roman" pitchFamily="18" charset="0"/>
              </a:rPr>
              <a:t>)</a:t>
            </a:r>
            <a:r>
              <a:rPr lang="en-US" altLang="zh-CN" sz="1800" dirty="0">
                <a:latin typeface="Comic Sans MS" pitchFamily="66" charset="0"/>
                <a:ea typeface="宋体" charset="-122"/>
              </a:rPr>
              <a:t>. </a:t>
            </a:r>
          </a:p>
          <a:p>
            <a:pPr lvl="1">
              <a:defRPr/>
            </a:pPr>
            <a:r>
              <a:rPr lang="en-US" altLang="zh-CN" sz="1800" dirty="0">
                <a:latin typeface="Comic Sans MS" pitchFamily="66" charset="0"/>
                <a:ea typeface="宋体" charset="-122"/>
              </a:rPr>
              <a:t>Given you are interrupted, the probability  of no more interruption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sz="1800" dirty="0">
                <a:latin typeface="Comic Sans MS" pitchFamily="66" charset="0"/>
                <a:ea typeface="宋体" charset="-122"/>
              </a:rPr>
              <a:t>				 </a:t>
            </a:r>
            <a:r>
              <a:rPr lang="en-US" altLang="zh-CN" sz="1800" i="1" dirty="0">
                <a:latin typeface="Times New Roman" pitchFamily="18" charset="0"/>
                <a:ea typeface="宋体" charset="-122"/>
                <a:cs typeface="Times New Roman" pitchFamily="18" charset="0"/>
              </a:rPr>
              <a:t>μ</a:t>
            </a:r>
            <a:r>
              <a:rPr lang="en-US" altLang="zh-CN" sz="1800" baseline="30000" dirty="0">
                <a:latin typeface="Times New Roman" pitchFamily="18" charset="0"/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18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1800" dirty="0">
                <a:latin typeface="Times New Roman" pitchFamily="18" charset="0"/>
                <a:ea typeface="宋体" charset="-122"/>
                <a:cs typeface="Times New Roman" pitchFamily="18" charset="0"/>
              </a:rPr>
              <a:t>/(</a:t>
            </a:r>
            <a:r>
              <a:rPr lang="en-US" altLang="zh-CN" sz="1800" i="1" dirty="0">
                <a:latin typeface="Times New Roman" pitchFamily="18" charset="0"/>
                <a:ea typeface="宋体" charset="-122"/>
                <a:cs typeface="Times New Roman" pitchFamily="18" charset="0"/>
              </a:rPr>
              <a:t>λ</a:t>
            </a:r>
            <a:r>
              <a:rPr lang="en-US" altLang="zh-CN" sz="1800" dirty="0">
                <a:latin typeface="Comic Sans MS" pitchFamily="66" charset="0"/>
                <a:ea typeface="宋体" charset="-122"/>
              </a:rPr>
              <a:t> + </a:t>
            </a:r>
            <a:r>
              <a:rPr lang="en-US" altLang="zh-CN" sz="1800" i="1" dirty="0">
                <a:latin typeface="Times New Roman" pitchFamily="18" charset="0"/>
                <a:ea typeface="宋体" charset="-122"/>
                <a:cs typeface="Times New Roman" pitchFamily="18" charset="0"/>
              </a:rPr>
              <a:t>μ</a:t>
            </a:r>
            <a:r>
              <a:rPr lang="en-US" altLang="zh-CN" sz="1800" dirty="0">
                <a:latin typeface="Times New Roman" pitchFamily="18" charset="0"/>
                <a:ea typeface="宋体" charset="-122"/>
                <a:cs typeface="Times New Roman" pitchFamily="18" charset="0"/>
              </a:rPr>
              <a:t>)</a:t>
            </a:r>
            <a:r>
              <a:rPr lang="en-US" altLang="zh-CN" sz="1800" baseline="30000" dirty="0">
                <a:latin typeface="Times New Roman" pitchFamily="18" charset="0"/>
                <a:ea typeface="宋体" charset="-122"/>
                <a:cs typeface="Times New Roman" pitchFamily="18" charset="0"/>
              </a:rPr>
              <a:t> 2</a:t>
            </a:r>
            <a:r>
              <a:rPr lang="en-US" altLang="zh-CN" sz="1800" dirty="0">
                <a:latin typeface="Comic Sans MS" pitchFamily="66" charset="0"/>
                <a:ea typeface="宋体" charset="-122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>
                <a:effectLst/>
                <a:ea typeface="隶书" pitchFamily="49" charset="-122"/>
                <a:cs typeface="Arial" charset="0"/>
              </a:rPr>
              <a:t>Non-homogeneous Poisson Processes</a:t>
            </a:r>
          </a:p>
        </p:txBody>
      </p:sp>
      <p:sp>
        <p:nvSpPr>
          <p:cNvPr id="23556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blipFill rotWithShape="1">
            <a:blip r:embed="rId2"/>
            <a:stretch>
              <a:fillRect l="-148" t="-751" r="-370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5194" y="2726531"/>
            <a:ext cx="4038600" cy="87844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794" y="3640931"/>
            <a:ext cx="6934200" cy="78079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>
                <a:effectLst/>
                <a:ea typeface="隶书" pitchFamily="49" charset="-122"/>
              </a:rPr>
              <a:t>Conditional Arrival Densities</a:t>
            </a:r>
            <a:endParaRPr lang="zh-CN" altLang="en-US">
              <a:effectLst/>
              <a:ea typeface="隶书" pitchFamily="49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000" dirty="0">
                <a:latin typeface="Comic Sans MS" pitchFamily="66" charset="0"/>
                <a:ea typeface="隶书" pitchFamily="49" charset="-122"/>
                <a:cs typeface="Times New Roman" pitchFamily="18" charset="0"/>
              </a:rPr>
              <a:t>Treat increment </a:t>
            </a:r>
            <a:r>
              <a:rPr lang="en-US" altLang="zh-CN" sz="2000" i="1" dirty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B</a:t>
            </a:r>
            <a:r>
              <a:rPr lang="en-US" altLang="zh-CN" sz="2000" dirty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(0, </a:t>
            </a:r>
            <a:r>
              <a:rPr lang="en-US" altLang="zh-CN" sz="2000" i="1" dirty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000" dirty="0">
                <a:latin typeface="Times New Roman" pitchFamily="18" charset="0"/>
                <a:ea typeface="隶书" pitchFamily="49" charset="-122"/>
              </a:rPr>
              <a:t>) =</a:t>
            </a:r>
            <a:r>
              <a:rPr lang="en-US" altLang="zh-CN" sz="2000" i="1" dirty="0"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000" dirty="0"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 dirty="0"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 dirty="0">
                <a:latin typeface="Times New Roman" pitchFamily="18" charset="0"/>
                <a:ea typeface="宋体" charset="-122"/>
              </a:rPr>
              <a:t>) - </a:t>
            </a:r>
            <a:r>
              <a:rPr lang="en-US" altLang="zh-CN" sz="2000" i="1" dirty="0">
                <a:latin typeface="Times New Roman" pitchFamily="18" charset="0"/>
                <a:ea typeface="宋体" charset="-122"/>
              </a:rPr>
              <a:t>A</a:t>
            </a:r>
            <a:r>
              <a:rPr lang="en-US" altLang="zh-CN" sz="2000" dirty="0">
                <a:latin typeface="Times New Roman" pitchFamily="18" charset="0"/>
                <a:ea typeface="宋体" charset="-122"/>
              </a:rPr>
              <a:t>(0) </a:t>
            </a:r>
            <a:r>
              <a:rPr lang="en-US" altLang="zh-CN" sz="2000" dirty="0">
                <a:effectLst/>
                <a:latin typeface="Comic Sans MS" pitchFamily="66" charset="0"/>
                <a:ea typeface="隶书" pitchFamily="49" charset="-122"/>
              </a:rPr>
              <a:t> as a Poisson process 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over </a:t>
            </a:r>
            <a:r>
              <a:rPr lang="en-US" altLang="zh-CN" sz="2000" dirty="0">
                <a:effectLst/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dirty="0">
                <a:latin typeface="Times New Roman" pitchFamily="18" charset="0"/>
                <a:ea typeface="宋体" charset="-122"/>
              </a:rPr>
              <a:t>0, </a:t>
            </a:r>
            <a:r>
              <a:rPr lang="en-US" altLang="zh-CN" sz="2000" i="1" dirty="0">
                <a:latin typeface="Times New Roman" pitchFamily="18" charset="0"/>
                <a:ea typeface="宋体" charset="-122"/>
              </a:rPr>
              <a:t>t</a:t>
            </a:r>
            <a:r>
              <a:rPr lang="en-US" altLang="zh-CN" sz="2000" dirty="0">
                <a:effectLst/>
                <a:latin typeface="Times New Roman" pitchFamily="18" charset="0"/>
                <a:ea typeface="隶书" pitchFamily="49" charset="-122"/>
              </a:rPr>
              <a:t>] </a:t>
            </a:r>
            <a:r>
              <a:rPr lang="en-US" altLang="zh-CN" sz="2000" dirty="0">
                <a:effectLst/>
                <a:latin typeface="Comic Sans MS" pitchFamily="66" charset="0"/>
                <a:ea typeface="隶书" pitchFamily="49" charset="-122"/>
              </a:rPr>
              <a:t>on condition </a:t>
            </a:r>
            <a:r>
              <a:rPr lang="en-US" altLang="zh-CN" sz="2000" i="1" dirty="0"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2000" dirty="0"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2000" i="1" dirty="0"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2000" dirty="0">
                <a:latin typeface="Times New Roman" pitchFamily="18" charset="0"/>
                <a:ea typeface="宋体" charset="-122"/>
              </a:rPr>
              <a:t>)</a:t>
            </a:r>
            <a:r>
              <a:rPr lang="en-US" altLang="zh-CN" sz="2000" dirty="0">
                <a:effectLst/>
                <a:latin typeface="Times New Roman" pitchFamily="18" charset="0"/>
                <a:ea typeface="隶书" pitchFamily="49" charset="-122"/>
              </a:rPr>
              <a:t>.</a:t>
            </a:r>
            <a:endParaRPr lang="en-US" altLang="zh-CN" sz="2000" dirty="0">
              <a:effectLst/>
              <a:latin typeface="Comic Sans MS" pitchFamily="66" charset="0"/>
              <a:ea typeface="隶书" pitchFamily="49" charset="-122"/>
            </a:endParaRPr>
          </a:p>
          <a:p>
            <a:pPr lvl="1">
              <a:defRPr/>
            </a:pPr>
            <a:r>
              <a:rPr lang="en-US" altLang="zh-CN" sz="1800" dirty="0">
                <a:effectLst/>
                <a:latin typeface="Comic Sans MS" pitchFamily="66" charset="0"/>
                <a:ea typeface="隶书" pitchFamily="49" charset="-122"/>
              </a:rPr>
              <a:t>When </a:t>
            </a:r>
            <a:r>
              <a:rPr lang="en-US" altLang="zh-CN" sz="1800" i="1" dirty="0">
                <a:latin typeface="Times New Roman" pitchFamily="18" charset="0"/>
                <a:ea typeface="隶书" pitchFamily="49" charset="-122"/>
              </a:rPr>
              <a:t>A</a:t>
            </a:r>
            <a:r>
              <a:rPr lang="en-US" altLang="zh-CN" sz="1800" dirty="0">
                <a:latin typeface="Times New Roman" pitchFamily="18" charset="0"/>
                <a:ea typeface="隶书" pitchFamily="49" charset="-122"/>
              </a:rPr>
              <a:t>(</a:t>
            </a:r>
            <a:r>
              <a:rPr lang="en-US" altLang="zh-CN" sz="1800" i="1" dirty="0">
                <a:latin typeface="Times New Roman" pitchFamily="18" charset="0"/>
                <a:ea typeface="隶书" pitchFamily="49" charset="-122"/>
              </a:rPr>
              <a:t>t</a:t>
            </a:r>
            <a:r>
              <a:rPr lang="en-US" altLang="zh-CN" sz="1800" dirty="0">
                <a:latin typeface="Times New Roman" pitchFamily="18" charset="0"/>
                <a:ea typeface="宋体" charset="-122"/>
              </a:rPr>
              <a:t>)=1,</a:t>
            </a:r>
            <a:endParaRPr lang="en-US" altLang="zh-CN" sz="1800" dirty="0">
              <a:effectLst/>
              <a:latin typeface="Comic Sans MS" pitchFamily="66" charset="0"/>
              <a:ea typeface="隶书" pitchFamily="49" charset="-122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994" y="1659731"/>
            <a:ext cx="8001000" cy="134806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3688" y="2954338"/>
            <a:ext cx="655161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矩形 1"/>
          <p:cNvSpPr>
            <a:spLocks noChangeArrowheads="1"/>
          </p:cNvSpPr>
          <p:nvPr/>
        </p:nvSpPr>
        <p:spPr bwMode="auto">
          <a:xfrm>
            <a:off x="1903413" y="4249738"/>
            <a:ext cx="6099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omic Sans MS" pitchFamily="66" charset="0"/>
              </a:rPr>
              <a:t>Distribution  does not depend on 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>
                <a:latin typeface="Comic Sans MS" pitchFamily="66" charset="0"/>
              </a:rPr>
              <a:t>  uniform over 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altLang="zh-CN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4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隶书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隶书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13649</TotalTime>
  <Words>2832</Words>
  <Application>Microsoft Office PowerPoint</Application>
  <PresentationFormat>自定义</PresentationFormat>
  <Paragraphs>344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隶书</vt:lpstr>
      <vt:lpstr>宋体</vt:lpstr>
      <vt:lpstr>Arial</vt:lpstr>
      <vt:lpstr>Calibri</vt:lpstr>
      <vt:lpstr>Comic Sans MS</vt:lpstr>
      <vt:lpstr>Euclid Math One</vt:lpstr>
      <vt:lpstr>Euclid Symbol</vt:lpstr>
      <vt:lpstr>Symbol</vt:lpstr>
      <vt:lpstr>The Hand Extrablack</vt:lpstr>
      <vt:lpstr>Times New Roman</vt:lpstr>
      <vt:lpstr>Wingdings</vt:lpstr>
      <vt:lpstr>4_Stream</vt:lpstr>
      <vt:lpstr>Discrete Stochastic Processes</vt:lpstr>
      <vt:lpstr>Poisson Combining &amp; Markov Chain</vt:lpstr>
      <vt:lpstr>Review of Poisson Process</vt:lpstr>
      <vt:lpstr>Combining Independent Poisson Processes</vt:lpstr>
      <vt:lpstr>Combining Independent Poisson Processes</vt:lpstr>
      <vt:lpstr>Splitting a Poisson Process</vt:lpstr>
      <vt:lpstr>Splitting a Poisson Process</vt:lpstr>
      <vt:lpstr>Non-homogeneous Poisson Processes</vt:lpstr>
      <vt:lpstr>Conditional Arrival Densities</vt:lpstr>
      <vt:lpstr>Conditional Arrival Densities</vt:lpstr>
      <vt:lpstr>Conditional Arrival Densities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Ergodic Markov Chain</vt:lpstr>
      <vt:lpstr>Ergodic Markov Chain</vt:lpstr>
      <vt:lpstr>Ergodic Markov Chain</vt:lpstr>
      <vt:lpstr>Ergodic Markov Chain</vt:lpstr>
      <vt:lpstr>Ergodic Markov Chain</vt:lpstr>
      <vt:lpstr>Ergodic Unichains</vt:lpstr>
      <vt:lpstr>Ergodic Unichains</vt:lpstr>
      <vt:lpstr>Other finite-state Markov Chains</vt:lpstr>
      <vt:lpstr>Other finite-state Markov Chains</vt:lpstr>
    </vt:vector>
  </TitlesOfParts>
  <Company>UCONN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Variables</dc:title>
  <dc:creator>HuskyPC</dc:creator>
  <cp:lastModifiedBy>ie</cp:lastModifiedBy>
  <cp:revision>235</cp:revision>
  <dcterms:created xsi:type="dcterms:W3CDTF">2005-09-08T13:49:50Z</dcterms:created>
  <dcterms:modified xsi:type="dcterms:W3CDTF">2020-11-08T13:58:33Z</dcterms:modified>
</cp:coreProperties>
</file>