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3" r:id="rId3"/>
    <p:sldId id="325" r:id="rId4"/>
    <p:sldId id="326" r:id="rId5"/>
    <p:sldId id="348" r:id="rId6"/>
    <p:sldId id="349" r:id="rId7"/>
    <p:sldId id="350" r:id="rId8"/>
    <p:sldId id="341" r:id="rId9"/>
    <p:sldId id="343" r:id="rId10"/>
    <p:sldId id="327" r:id="rId11"/>
    <p:sldId id="351" r:id="rId12"/>
    <p:sldId id="324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</p:sldIdLst>
  <p:sldSz cx="9145588" cy="5148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808080"/>
    <a:srgbClr val="FFFF00"/>
    <a:srgbClr val="000046"/>
    <a:srgbClr val="00005C"/>
    <a:srgbClr val="33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1" autoAdjust="0"/>
    <p:restoredTop sz="84790" autoAdjust="0"/>
  </p:normalViewPr>
  <p:slideViewPr>
    <p:cSldViewPr>
      <p:cViewPr>
        <p:scale>
          <a:sx n="80" d="100"/>
          <a:sy n="80" d="100"/>
        </p:scale>
        <p:origin x="420" y="444"/>
      </p:cViewPr>
      <p:guideLst>
        <p:guide orient="horz" pos="162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3E02C9D0-8FD0-4463-917B-FF71EDF0B727}" type="datetimeFigureOut">
              <a:rPr lang="zh-CN" altLang="en-US"/>
              <a:pPr>
                <a:defRPr/>
              </a:pPr>
              <a:t>2021/12/11</a:t>
            </a:fld>
            <a:endParaRPr lang="en-US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3C2AA467-0AD0-4717-85AF-A89B6F6106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7330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CF9B2A5F-5B1F-4D47-97C8-1A110000B47A}" type="datetimeFigureOut">
              <a:rPr lang="zh-CN" altLang="en-US"/>
              <a:pPr>
                <a:defRPr/>
              </a:pPr>
              <a:t>2021/12/11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8E8F8027-7843-46F4-A9A1-39B5C3F066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524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Markov bound is very loose, expect for binary </a:t>
            </a:r>
            <a:r>
              <a:rPr lang="en-US" altLang="zh-CN" i="1"/>
              <a:t>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Markov bound is very loose, expect for binary </a:t>
            </a:r>
            <a:r>
              <a:rPr lang="en-US" altLang="zh-CN" i="1"/>
              <a:t>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i="1"/>
              <a:t>useful in studying large deviations from the mean.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mss &lt; ip</a:t>
            </a: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564166-6B64-436D-BCE0-DDCB4660D00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CLT: </a:t>
            </a:r>
            <a:r>
              <a:rPr lang="en-US" altLang="zh-CN" i="1"/>
              <a:t>Y</a:t>
            </a:r>
            <a:r>
              <a:rPr lang="en-US" altLang="zh-CN" i="1" baseline="-25000"/>
              <a:t>N</a:t>
            </a:r>
            <a:r>
              <a:rPr lang="en-US" altLang="zh-CN"/>
              <a:t> converges in distribution to </a:t>
            </a:r>
            <a:r>
              <a:rPr lang="en-US" altLang="zh-CN" i="1"/>
              <a:t>N</a:t>
            </a:r>
            <a:endParaRPr lang="zh-CN" altLang="en-US" i="1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7455BF-0882-41E7-86BF-8A751382056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zh-CN">
                <a:sym typeface="Symbol" pitchFamily="18" charset="2"/>
              </a:rPr>
              <a:t>Nonevent sample is weird, usually ignorable.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zh-CN">
                <a:sym typeface="Symbol" pitchFamily="18" charset="2"/>
              </a:rPr>
              <a:t>Nonevent sample is weird, usually ignorable.</a:t>
            </a:r>
          </a:p>
          <a:p>
            <a:pPr lvl="1" eaLnBrk="1" hangingPunct="1"/>
            <a:endParaRPr lang="en-US" altLang="zh-CN">
              <a:sym typeface="Symbol" pitchFamily="18" charset="2"/>
            </a:endParaRPr>
          </a:p>
          <a:p>
            <a:pPr lvl="1" eaLnBrk="1" hangingPunct="1"/>
            <a:r>
              <a:rPr lang="en-US" altLang="zh-CN">
                <a:sym typeface="Symbol" pitchFamily="18" charset="2"/>
              </a:rPr>
              <a:t>The last is ho-hum but useful for limits.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52600"/>
            <a:ext cx="7772400" cy="1920875"/>
          </a:xfrm>
        </p:spPr>
        <p:txBody>
          <a:bodyPr/>
          <a:lstStyle>
            <a:lvl1pPr>
              <a:defRPr sz="6000">
                <a:solidFill>
                  <a:schemeClr val="hlink"/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69131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4E60759B50C1BE296BEE457837439B9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12188" y="57150"/>
            <a:ext cx="49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chool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563" y="5715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38909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3890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6"/>
            </a:gs>
            <a:gs pos="50000">
              <a:srgbClr val="000020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31188" cy="406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901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4805363"/>
            <a:ext cx="5335588" cy="2286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folHlink"/>
                </a:solidFill>
                <a:ea typeface="隶书" pitchFamily="49" charset="-122"/>
              </a:defRPr>
            </a:lvl1pPr>
          </a:lstStyle>
          <a:p>
            <a:pPr>
              <a:defRPr/>
            </a:pPr>
            <a:r>
              <a:rPr lang="en-US" altLang="zh-CN" dirty="0"/>
              <a:t>Information &amp; Telecommunication Engineering (0900203)  @ SDUWH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1325"/>
            <a:ext cx="7773988" cy="1443038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rgbClr val="FFFF00"/>
                </a:solidFill>
                <a:effectLst/>
                <a:ea typeface="隶书" pitchFamily="49" charset="-122"/>
              </a:rPr>
              <a:t>Discrete Stochastic Processes</a:t>
            </a:r>
            <a:endParaRPr lang="en-US" altLang="zh-CN" sz="4800" dirty="0">
              <a:solidFill>
                <a:srgbClr val="FFFF00"/>
              </a:solidFill>
              <a:effectLst/>
              <a:ea typeface="隶书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93925"/>
            <a:ext cx="6402388" cy="1258888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r>
              <a:rPr lang="en-US" altLang="zh-CN" sz="2400" dirty="0">
                <a:solidFill>
                  <a:schemeClr val="folHlink"/>
                </a:solidFill>
                <a:latin typeface="Comic Sans MS" pitchFamily="66" charset="0"/>
                <a:ea typeface="隶书" pitchFamily="49" charset="-122"/>
              </a:rPr>
              <a:t>Lecture 08</a:t>
            </a:r>
          </a:p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10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10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r>
              <a:rPr lang="en-US" altLang="zh-CN" sz="1000" dirty="0">
                <a:solidFill>
                  <a:schemeClr val="folHlink"/>
                </a:solidFill>
                <a:ea typeface="隶书" pitchFamily="49" charset="-122"/>
              </a:rPr>
              <a:t>________________________________________________________________________________________</a:t>
            </a: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482D75"/>
                </a:solidFill>
                <a:ea typeface="隶书" pitchFamily="49" charset="-122"/>
              </a:rPr>
              <a:t>2020 Autumn       @ SDUWH</a:t>
            </a:r>
            <a:endParaRPr lang="en-US" altLang="zh-CN" dirty="0">
              <a:solidFill>
                <a:schemeClr val="folHlink"/>
              </a:solidFill>
              <a:ea typeface="隶书" pitchFamily="49" charset="-122"/>
            </a:endParaRPr>
          </a:p>
        </p:txBody>
      </p:sp>
      <p:pic>
        <p:nvPicPr>
          <p:cNvPr id="6147" name="Picture 5" descr="School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1363" y="4510088"/>
            <a:ext cx="304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>
                <a:effectLst/>
                <a:ea typeface="隶书" pitchFamily="49" charset="-122"/>
              </a:rPr>
              <a:t>Law of Large Number &amp; Convergence</a:t>
            </a:r>
            <a:endParaRPr lang="zh-CN" altLang="en-US" sz="3200">
              <a:effectLst/>
              <a:ea typeface="隶书" pitchFamily="49" charset="-122"/>
            </a:endParaRPr>
          </a:p>
        </p:txBody>
      </p:sp>
      <p:sp>
        <p:nvSpPr>
          <p:cNvPr id="16388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2"/>
            <a:stretch>
              <a:fillRect l="-815" t="-1952" r="-593" b="-45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2800">
                <a:effectLst/>
                <a:ea typeface="隶书" pitchFamily="49" charset="-122"/>
              </a:rPr>
              <a:t>Weak Law of Large Number &amp; Convergence</a:t>
            </a:r>
            <a:endParaRPr lang="zh-CN" altLang="en-US" sz="2800">
              <a:effectLst/>
              <a:ea typeface="隶书" pitchFamily="49" charset="-122"/>
            </a:endParaRPr>
          </a:p>
        </p:txBody>
      </p:sp>
      <p:sp>
        <p:nvSpPr>
          <p:cNvPr id="16388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3"/>
            <a:stretch>
              <a:fillRect l="-815" t="-210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2800" dirty="0">
                <a:effectLst/>
                <a:ea typeface="隶书" pitchFamily="49" charset="-122"/>
              </a:rPr>
              <a:t>Weak Law of Large Number &amp; Convergence </a:t>
            </a:r>
          </a:p>
        </p:txBody>
      </p:sp>
      <p:sp>
        <p:nvSpPr>
          <p:cNvPr id="17412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3"/>
            <a:stretch>
              <a:fillRect l="-815" b="-4655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endParaRPr lang="zh-CN" altLang="en-US" dirty="0">
              <a:noFill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隶书" pitchFamily="49" charset="-122"/>
              </a:rPr>
              <a:t>Convergence with Probability 1</a:t>
            </a:r>
          </a:p>
        </p:txBody>
      </p:sp>
      <p:sp>
        <p:nvSpPr>
          <p:cNvPr id="18436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2"/>
            <a:stretch>
              <a:fillRect l="-815" t="-195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 dirty="0" err="1">
                <a:effectLst/>
                <a:latin typeface="Comic Sans MS" pitchFamily="66" charset="0"/>
                <a:ea typeface="隶书" pitchFamily="49" charset="-122"/>
              </a:rPr>
              <a:t>Def</a:t>
            </a:r>
            <a:r>
              <a:rPr lang="en-US" altLang="zh-CN" dirty="0">
                <a:effectLst/>
                <a:latin typeface="Comic Sans MS" pitchFamily="66" charset="0"/>
                <a:ea typeface="隶书" pitchFamily="49" charset="-122"/>
              </a:rPr>
              <a:t>: </a:t>
            </a:r>
            <a:r>
              <a:rPr lang="en-US" altLang="zh-CN" sz="2600" dirty="0">
                <a:effectLst/>
                <a:latin typeface="Comic Sans MS" pitchFamily="66" charset="0"/>
                <a:ea typeface="隶书" pitchFamily="49" charset="-122"/>
              </a:rPr>
              <a:t>An arrival process is an increasing </a:t>
            </a:r>
            <a:r>
              <a:rPr lang="en-US" altLang="zh-CN" sz="2600" dirty="0" err="1">
                <a:effectLst/>
                <a:latin typeface="Comic Sans MS" pitchFamily="66" charset="0"/>
                <a:ea typeface="隶书" pitchFamily="49" charset="-122"/>
              </a:rPr>
              <a:t>rv</a:t>
            </a:r>
            <a:r>
              <a:rPr lang="en-US" altLang="zh-CN" sz="2600" dirty="0">
                <a:effectLst/>
                <a:latin typeface="Comic Sans MS" pitchFamily="66" charset="0"/>
                <a:ea typeface="隶书" pitchFamily="49" charset="-122"/>
              </a:rPr>
              <a:t> </a:t>
            </a:r>
            <a:r>
              <a:rPr lang="en-US" altLang="zh-CN" sz="26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  <a:sym typeface="Symbol" pitchFamily="18" charset="2"/>
              </a:rPr>
              <a:t>sequence </a:t>
            </a:r>
            <a:r>
              <a:rPr lang="en-US" altLang="zh-CN" sz="26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 pitchFamily="18" charset="2"/>
              </a:rPr>
              <a:t>0 &lt; </a:t>
            </a:r>
            <a:r>
              <a:rPr lang="en-US" altLang="zh-CN" sz="26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S</a:t>
            </a:r>
            <a:r>
              <a:rPr lang="en-US" altLang="zh-CN" sz="2600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1</a:t>
            </a:r>
            <a:r>
              <a:rPr lang="en-US" altLang="zh-CN" sz="26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&lt; </a:t>
            </a:r>
            <a:r>
              <a:rPr lang="en-US" altLang="zh-CN" sz="26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S</a:t>
            </a:r>
            <a:r>
              <a:rPr lang="en-US" altLang="zh-CN" sz="2600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2</a:t>
            </a:r>
            <a:r>
              <a:rPr lang="en-US" altLang="zh-CN" sz="26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&lt;…, </a:t>
            </a:r>
            <a:r>
              <a:rPr lang="en-US" altLang="zh-CN" sz="26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i.e. </a:t>
            </a:r>
            <a:r>
              <a:rPr lang="en-US" altLang="zh-CN" sz="26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6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</a:t>
            </a:r>
            <a:r>
              <a:rPr lang="en-US" altLang="zh-CN" sz="2600" i="1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i </a:t>
            </a:r>
            <a:r>
              <a:rPr lang="en-US" altLang="zh-CN" sz="26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= S</a:t>
            </a:r>
            <a:r>
              <a:rPr lang="en-US" altLang="zh-CN" sz="2600" i="1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i</a:t>
            </a:r>
            <a:r>
              <a:rPr lang="en-US" altLang="zh-CN" sz="26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- S</a:t>
            </a:r>
            <a:r>
              <a:rPr lang="en-US" altLang="zh-CN" sz="2600" i="1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i</a:t>
            </a:r>
            <a:r>
              <a:rPr lang="en-US" altLang="zh-CN" sz="2600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-1</a:t>
            </a:r>
            <a:r>
              <a:rPr lang="en-US" altLang="zh-CN" sz="26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&gt;0, </a:t>
            </a:r>
            <a:r>
              <a:rPr lang="en-US" altLang="zh-CN" sz="2600" i="1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F</a:t>
            </a:r>
            <a:r>
              <a:rPr lang="en-US" altLang="zh-CN" sz="2600" i="1" baseline="-25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</a:t>
            </a:r>
            <a:r>
              <a:rPr lang="en-US" altLang="zh-CN" sz="2600" i="1" baseline="-44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i</a:t>
            </a:r>
            <a:r>
              <a:rPr lang="en-US" altLang="zh-CN" sz="2600" i="1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6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(0) = 0. </a:t>
            </a:r>
          </a:p>
          <a:p>
            <a:pPr lvl="1">
              <a:defRPr/>
            </a:pP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</a:t>
            </a:r>
            <a:r>
              <a:rPr lang="en-US" altLang="zh-CN" sz="2400" i="1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i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: increment / interval time; 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S</a:t>
            </a:r>
            <a:r>
              <a:rPr lang="en-US" altLang="zh-CN" sz="2400" i="1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i  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: epoch</a:t>
            </a:r>
          </a:p>
          <a:p>
            <a:pPr lvl="1">
              <a:defRPr/>
            </a:pPr>
            <a:endParaRPr lang="en-US" altLang="zh-CN" sz="2400" i="1" dirty="0">
              <a:effectLst/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>
              <a:defRPr/>
            </a:pP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 : the number of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    arrivals in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(0,t]</a:t>
            </a:r>
          </a:p>
          <a:p>
            <a:pPr lvl="1">
              <a:defRPr/>
            </a:pP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{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); t&gt;0}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: arrival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    counting process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dirty="0">
                <a:effectLst/>
                <a:ea typeface="隶书" pitchFamily="49" charset="-122"/>
                <a:cs typeface="Times New Roman" pitchFamily="18" charset="0"/>
                <a:sym typeface="Symbol" pitchFamily="18" charset="2"/>
              </a:rPr>
              <a:t>	</a:t>
            </a:r>
            <a:endParaRPr lang="en-US" altLang="zh-CN" dirty="0">
              <a:effectLst/>
              <a:latin typeface="Comic Sans MS" pitchFamily="66" charset="0"/>
              <a:ea typeface="隶书" pitchFamily="49" charset="-122"/>
            </a:endParaRPr>
          </a:p>
        </p:txBody>
      </p:sp>
      <p:sp>
        <p:nvSpPr>
          <p:cNvPr id="25602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25603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隶书" pitchFamily="49" charset="-122"/>
              </a:rPr>
              <a:t>Perfect Arrival Processes (Poisson)</a:t>
            </a:r>
            <a:endParaRPr lang="zh-CN" altLang="en-US">
              <a:effectLst/>
              <a:ea typeface="隶书" pitchFamily="49" charset="-122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0"/>
            <a:ext cx="914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隶书" pitchFamily="49" charset="-122"/>
            </a:endParaRPr>
          </a:p>
        </p:txBody>
      </p:sp>
      <p:grpSp>
        <p:nvGrpSpPr>
          <p:cNvPr id="25605" name="组合 31"/>
          <p:cNvGrpSpPr>
            <a:grpSpLocks/>
          </p:cNvGrpSpPr>
          <p:nvPr/>
        </p:nvGrpSpPr>
        <p:grpSpPr bwMode="auto">
          <a:xfrm>
            <a:off x="4573588" y="2128838"/>
            <a:ext cx="4267200" cy="2278062"/>
            <a:chOff x="2754882" y="2128599"/>
            <a:chExt cx="4100944" cy="1983056"/>
          </a:xfrm>
        </p:grpSpPr>
        <p:grpSp>
          <p:nvGrpSpPr>
            <p:cNvPr id="25606" name="组合 29"/>
            <p:cNvGrpSpPr>
              <a:grpSpLocks/>
            </p:cNvGrpSpPr>
            <p:nvPr/>
          </p:nvGrpSpPr>
          <p:grpSpPr bwMode="auto">
            <a:xfrm>
              <a:off x="2754882" y="2128599"/>
              <a:ext cx="4100944" cy="1983056"/>
              <a:chOff x="1677194" y="2128599"/>
              <a:chExt cx="3945773" cy="1808376"/>
            </a:xfrm>
          </p:grpSpPr>
          <p:cxnSp>
            <p:nvCxnSpPr>
              <p:cNvPr id="25610" name="直接连接符 2"/>
              <p:cNvCxnSpPr>
                <a:cxnSpLocks noChangeShapeType="1"/>
              </p:cNvCxnSpPr>
              <p:nvPr/>
            </p:nvCxnSpPr>
            <p:spPr bwMode="auto">
              <a:xfrm>
                <a:off x="1677194" y="3717131"/>
                <a:ext cx="3733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5611" name="直接箭头连接符 4"/>
              <p:cNvCxnSpPr>
                <a:cxnSpLocks noChangeShapeType="1"/>
              </p:cNvCxnSpPr>
              <p:nvPr/>
            </p:nvCxnSpPr>
            <p:spPr bwMode="auto">
              <a:xfrm flipV="1">
                <a:off x="1677194" y="2269331"/>
                <a:ext cx="0" cy="14478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5612" name="TextBox 8"/>
              <p:cNvSpPr txBox="1">
                <a:spLocks noChangeArrowheads="1"/>
              </p:cNvSpPr>
              <p:nvPr/>
            </p:nvSpPr>
            <p:spPr bwMode="auto">
              <a:xfrm>
                <a:off x="1753394" y="2128599"/>
                <a:ext cx="4572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altLang="zh-CN" i="1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A</a:t>
                </a:r>
                <a:r>
                  <a:rPr lang="en-US" altLang="zh-CN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(</a:t>
                </a:r>
                <a:r>
                  <a:rPr lang="en-US" altLang="zh-CN" i="1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t</a:t>
                </a:r>
                <a:r>
                  <a:rPr lang="en-US" altLang="zh-CN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)</a:t>
                </a:r>
                <a:endParaRPr lang="zh-CN" altLang="en-US">
                  <a:latin typeface="Times New Roman" pitchFamily="18" charset="0"/>
                  <a:ea typeface="隶书" pitchFamily="49" charset="-122"/>
                  <a:cs typeface="Times New Roman" pitchFamily="18" charset="0"/>
                </a:endParaRPr>
              </a:p>
            </p:txBody>
          </p:sp>
          <p:cxnSp>
            <p:nvCxnSpPr>
              <p:cNvPr id="25613" name="直接连接符 10"/>
              <p:cNvCxnSpPr>
                <a:cxnSpLocks noChangeShapeType="1"/>
              </p:cNvCxnSpPr>
              <p:nvPr/>
            </p:nvCxnSpPr>
            <p:spPr bwMode="auto">
              <a:xfrm>
                <a:off x="1677194" y="3717131"/>
                <a:ext cx="6096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4" name="直接连接符 17"/>
              <p:cNvCxnSpPr>
                <a:cxnSpLocks noChangeShapeType="1"/>
              </p:cNvCxnSpPr>
              <p:nvPr/>
            </p:nvCxnSpPr>
            <p:spPr bwMode="auto">
              <a:xfrm>
                <a:off x="2286794" y="3336131"/>
                <a:ext cx="6096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5" name="直接连接符 18"/>
              <p:cNvCxnSpPr>
                <a:cxnSpLocks noChangeShapeType="1"/>
              </p:cNvCxnSpPr>
              <p:nvPr/>
            </p:nvCxnSpPr>
            <p:spPr bwMode="auto">
              <a:xfrm>
                <a:off x="2896394" y="3031331"/>
                <a:ext cx="11430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6" name="直接连接符 19"/>
              <p:cNvCxnSpPr>
                <a:cxnSpLocks noChangeShapeType="1"/>
              </p:cNvCxnSpPr>
              <p:nvPr/>
            </p:nvCxnSpPr>
            <p:spPr bwMode="auto">
              <a:xfrm>
                <a:off x="4039394" y="2802731"/>
                <a:ext cx="12192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7" name="直接连接符 14"/>
              <p:cNvCxnSpPr>
                <a:cxnSpLocks noChangeShapeType="1"/>
              </p:cNvCxnSpPr>
              <p:nvPr/>
            </p:nvCxnSpPr>
            <p:spPr bwMode="auto">
              <a:xfrm flipV="1">
                <a:off x="2286794" y="2993231"/>
                <a:ext cx="0" cy="7239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5618" name="直接连接符 24"/>
              <p:cNvCxnSpPr>
                <a:cxnSpLocks noChangeShapeType="1"/>
              </p:cNvCxnSpPr>
              <p:nvPr/>
            </p:nvCxnSpPr>
            <p:spPr bwMode="auto">
              <a:xfrm flipV="1">
                <a:off x="2896394" y="2726531"/>
                <a:ext cx="0" cy="609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5619" name="直接连接符 26"/>
              <p:cNvCxnSpPr>
                <a:cxnSpLocks noChangeShapeType="1"/>
              </p:cNvCxnSpPr>
              <p:nvPr/>
            </p:nvCxnSpPr>
            <p:spPr bwMode="auto">
              <a:xfrm flipV="1">
                <a:off x="4039394" y="2802731"/>
                <a:ext cx="0" cy="228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5620" name="TextBox 28"/>
              <p:cNvSpPr txBox="1">
                <a:spLocks noChangeArrowheads="1"/>
              </p:cNvSpPr>
              <p:nvPr/>
            </p:nvSpPr>
            <p:spPr bwMode="auto">
              <a:xfrm>
                <a:off x="2270167" y="3717131"/>
                <a:ext cx="3352800" cy="219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altLang="zh-CN" i="1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s</a:t>
                </a:r>
                <a:r>
                  <a:rPr lang="en-US" altLang="zh-CN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1</a:t>
                </a:r>
                <a:r>
                  <a:rPr lang="en-US" altLang="zh-CN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        </a:t>
                </a:r>
                <a:r>
                  <a:rPr lang="en-US" altLang="zh-CN" i="1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s</a:t>
                </a:r>
                <a:r>
                  <a:rPr lang="en-US" altLang="zh-CN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2	</a:t>
                </a:r>
                <a:r>
                  <a:rPr lang="en-US" altLang="zh-CN" i="1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 	 s</a:t>
                </a:r>
                <a:r>
                  <a:rPr lang="en-US" altLang="zh-CN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3                                 </a:t>
                </a:r>
                <a:r>
                  <a:rPr lang="en-US" altLang="zh-CN" i="1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t</a:t>
                </a:r>
                <a:endParaRPr lang="zh-CN" altLang="en-US" baseline="-25000">
                  <a:latin typeface="Times New Roman" pitchFamily="18" charset="0"/>
                  <a:ea typeface="隶书" pitchFamily="49" charset="-122"/>
                  <a:cs typeface="Times New Roman" pitchFamily="18" charset="0"/>
                </a:endParaRPr>
              </a:p>
            </p:txBody>
          </p:sp>
          <p:cxnSp>
            <p:nvCxnSpPr>
              <p:cNvPr id="25621" name="直接连接符 21"/>
              <p:cNvCxnSpPr>
                <a:cxnSpLocks noChangeShapeType="1"/>
              </p:cNvCxnSpPr>
              <p:nvPr/>
            </p:nvCxnSpPr>
            <p:spPr bwMode="auto">
              <a:xfrm>
                <a:off x="1677194" y="3526631"/>
                <a:ext cx="609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Dot"/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25622" name="直接连接符 33"/>
              <p:cNvCxnSpPr>
                <a:cxnSpLocks noChangeShapeType="1"/>
              </p:cNvCxnSpPr>
              <p:nvPr/>
            </p:nvCxnSpPr>
            <p:spPr bwMode="auto">
              <a:xfrm>
                <a:off x="2286794" y="3183731"/>
                <a:ext cx="609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Dot"/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25623" name="直接连接符 34"/>
              <p:cNvCxnSpPr>
                <a:cxnSpLocks noChangeShapeType="1"/>
              </p:cNvCxnSpPr>
              <p:nvPr/>
            </p:nvCxnSpPr>
            <p:spPr bwMode="auto">
              <a:xfrm>
                <a:off x="2896394" y="2878931"/>
                <a:ext cx="1143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Dot"/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25624" name="TextBox 36"/>
              <p:cNvSpPr txBox="1">
                <a:spLocks noChangeArrowheads="1"/>
              </p:cNvSpPr>
              <p:nvPr/>
            </p:nvSpPr>
            <p:spPr bwMode="auto">
              <a:xfrm>
                <a:off x="1897630" y="3238748"/>
                <a:ext cx="2958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altLang="zh-CN" i="1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X</a:t>
                </a:r>
                <a:r>
                  <a:rPr lang="en-US" altLang="zh-CN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1</a:t>
                </a:r>
                <a:endParaRPr lang="zh-CN" altLang="en-US" baseline="-25000">
                  <a:latin typeface="Times New Roman" pitchFamily="18" charset="0"/>
                  <a:ea typeface="隶书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625" name="TextBox 37"/>
              <p:cNvSpPr txBox="1">
                <a:spLocks noChangeArrowheads="1"/>
              </p:cNvSpPr>
              <p:nvPr/>
            </p:nvSpPr>
            <p:spPr bwMode="auto">
              <a:xfrm>
                <a:off x="2515394" y="2878931"/>
                <a:ext cx="2958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altLang="zh-CN" i="1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X</a:t>
                </a:r>
                <a:r>
                  <a:rPr lang="en-US" altLang="zh-CN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2</a:t>
                </a:r>
                <a:endParaRPr lang="zh-CN" altLang="en-US" baseline="-25000">
                  <a:latin typeface="Times New Roman" pitchFamily="18" charset="0"/>
                  <a:ea typeface="隶书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626" name="TextBox 38"/>
              <p:cNvSpPr txBox="1">
                <a:spLocks noChangeArrowheads="1"/>
              </p:cNvSpPr>
              <p:nvPr/>
            </p:nvSpPr>
            <p:spPr bwMode="auto">
              <a:xfrm>
                <a:off x="3362552" y="2574131"/>
                <a:ext cx="2958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altLang="zh-CN" i="1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X</a:t>
                </a:r>
                <a:r>
                  <a:rPr lang="en-US" altLang="zh-CN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rPr>
                  <a:t>3</a:t>
                </a:r>
                <a:endParaRPr lang="zh-CN" altLang="en-US" baseline="-25000">
                  <a:latin typeface="Times New Roman" pitchFamily="18" charset="0"/>
                  <a:ea typeface="隶书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5607" name="椭圆 30"/>
            <p:cNvSpPr>
              <a:spLocks noChangeArrowheads="1"/>
            </p:cNvSpPr>
            <p:nvPr/>
          </p:nvSpPr>
          <p:spPr bwMode="auto">
            <a:xfrm>
              <a:off x="3366439" y="3420495"/>
              <a:ext cx="57021" cy="5339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>
                <a:ea typeface="隶书" pitchFamily="49" charset="-122"/>
              </a:endParaRPr>
            </a:p>
          </p:txBody>
        </p:sp>
        <p:sp>
          <p:nvSpPr>
            <p:cNvPr id="25608" name="椭圆 42"/>
            <p:cNvSpPr>
              <a:spLocks noChangeArrowheads="1"/>
            </p:cNvSpPr>
            <p:nvPr/>
          </p:nvSpPr>
          <p:spPr bwMode="auto">
            <a:xfrm>
              <a:off x="3998701" y="3091203"/>
              <a:ext cx="57021" cy="5339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>
                <a:ea typeface="隶书" pitchFamily="49" charset="-122"/>
              </a:endParaRPr>
            </a:p>
          </p:txBody>
        </p:sp>
        <p:sp>
          <p:nvSpPr>
            <p:cNvPr id="25609" name="椭圆 43"/>
            <p:cNvSpPr>
              <a:spLocks noChangeArrowheads="1"/>
            </p:cNvSpPr>
            <p:nvPr/>
          </p:nvSpPr>
          <p:spPr bwMode="auto">
            <a:xfrm>
              <a:off x="5185245" y="2833700"/>
              <a:ext cx="57021" cy="5339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>
                <a:ea typeface="隶书" pitchFamily="49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Perfect Arrival Processes (Poisson)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2048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3"/>
            <a:stretch>
              <a:fillRect l="-296" t="-1201" b="-3453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endParaRPr lang="zh-CN" altLang="en-US" dirty="0">
              <a:noFill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隶书" pitchFamily="49" charset="-122"/>
            </a:endParaRPr>
          </a:p>
        </p:txBody>
      </p:sp>
      <p:grpSp>
        <p:nvGrpSpPr>
          <p:cNvPr id="27653" name="组合 20489"/>
          <p:cNvGrpSpPr>
            <a:grpSpLocks/>
          </p:cNvGrpSpPr>
          <p:nvPr/>
        </p:nvGrpSpPr>
        <p:grpSpPr bwMode="auto">
          <a:xfrm>
            <a:off x="5640388" y="1201738"/>
            <a:ext cx="3124200" cy="2106612"/>
            <a:chOff x="5715794" y="2301317"/>
            <a:chExt cx="3124200" cy="2105798"/>
          </a:xfrm>
        </p:grpSpPr>
        <p:grpSp>
          <p:nvGrpSpPr>
            <p:cNvPr id="27654" name="组合 8"/>
            <p:cNvGrpSpPr>
              <a:grpSpLocks/>
            </p:cNvGrpSpPr>
            <p:nvPr/>
          </p:nvGrpSpPr>
          <p:grpSpPr bwMode="auto">
            <a:xfrm>
              <a:off x="5715794" y="2301317"/>
              <a:ext cx="3124200" cy="2105798"/>
              <a:chOff x="2754882" y="2278920"/>
              <a:chExt cx="3002476" cy="1832733"/>
            </a:xfrm>
          </p:grpSpPr>
          <p:grpSp>
            <p:nvGrpSpPr>
              <p:cNvPr id="27657" name="组合 9"/>
              <p:cNvGrpSpPr>
                <a:grpSpLocks/>
              </p:cNvGrpSpPr>
              <p:nvPr/>
            </p:nvGrpSpPr>
            <p:grpSpPr bwMode="auto">
              <a:xfrm>
                <a:off x="2754882" y="2278920"/>
                <a:ext cx="3002476" cy="1832733"/>
                <a:chOff x="1677194" y="2265680"/>
                <a:chExt cx="2888869" cy="1671295"/>
              </a:xfrm>
            </p:grpSpPr>
            <p:cxnSp>
              <p:nvCxnSpPr>
                <p:cNvPr id="27661" name="直接连接符 13"/>
                <p:cNvCxnSpPr>
                  <a:cxnSpLocks noChangeShapeType="1"/>
                </p:cNvCxnSpPr>
                <p:nvPr/>
              </p:nvCxnSpPr>
              <p:spPr bwMode="auto">
                <a:xfrm>
                  <a:off x="1677194" y="3717131"/>
                  <a:ext cx="274794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7662" name="直接箭头连接符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677194" y="2269331"/>
                  <a:ext cx="0" cy="14478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27663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753394" y="2265680"/>
                  <a:ext cx="45720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A</a:t>
                  </a:r>
                  <a:r>
                    <a:rPr lang="en-US" altLang="zh-CN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(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t</a:t>
                  </a:r>
                  <a:r>
                    <a:rPr lang="en-US" altLang="zh-CN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)</a:t>
                  </a:r>
                  <a:endParaRPr lang="zh-CN" altLang="en-US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cxnSp>
              <p:nvCxnSpPr>
                <p:cNvPr id="27664" name="直接连接符 16"/>
                <p:cNvCxnSpPr>
                  <a:cxnSpLocks noChangeShapeType="1"/>
                </p:cNvCxnSpPr>
                <p:nvPr/>
              </p:nvCxnSpPr>
              <p:spPr bwMode="auto">
                <a:xfrm>
                  <a:off x="1677194" y="3717131"/>
                  <a:ext cx="6096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65" name="直接连接符 17"/>
                <p:cNvCxnSpPr>
                  <a:cxnSpLocks noChangeShapeType="1"/>
                </p:cNvCxnSpPr>
                <p:nvPr/>
              </p:nvCxnSpPr>
              <p:spPr bwMode="auto">
                <a:xfrm>
                  <a:off x="2203755" y="3336131"/>
                  <a:ext cx="697626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66" name="直接连接符 18"/>
                <p:cNvCxnSpPr>
                  <a:cxnSpLocks noChangeShapeType="1"/>
                </p:cNvCxnSpPr>
                <p:nvPr/>
              </p:nvCxnSpPr>
              <p:spPr bwMode="auto">
                <a:xfrm>
                  <a:off x="2896394" y="3031331"/>
                  <a:ext cx="6477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67" name="直接连接符 19"/>
                <p:cNvCxnSpPr>
                  <a:cxnSpLocks noChangeShapeType="1"/>
                </p:cNvCxnSpPr>
                <p:nvPr/>
              </p:nvCxnSpPr>
              <p:spPr bwMode="auto">
                <a:xfrm>
                  <a:off x="3572071" y="2802731"/>
                  <a:ext cx="78261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68" name="直接连接符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93063" y="2993231"/>
                  <a:ext cx="0" cy="7239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27669" name="直接连接符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896394" y="2726531"/>
                  <a:ext cx="0" cy="609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27670" name="直接连接符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56973" y="2802731"/>
                  <a:ext cx="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27671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2170415" y="3717131"/>
                  <a:ext cx="2395648" cy="219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s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1</a:t>
                  </a:r>
                  <a:r>
                    <a:rPr lang="en-US" altLang="zh-CN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          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s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2	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      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  <a:sym typeface="Symbol" pitchFamily="18" charset="2"/>
                    </a:rPr>
                    <a:t>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     s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3                 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t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cxnSp>
              <p:nvCxnSpPr>
                <p:cNvPr id="27672" name="直接连接符 24"/>
                <p:cNvCxnSpPr>
                  <a:cxnSpLocks noChangeShapeType="1"/>
                </p:cNvCxnSpPr>
                <p:nvPr/>
              </p:nvCxnSpPr>
              <p:spPr bwMode="auto">
                <a:xfrm>
                  <a:off x="1677194" y="3526631"/>
                  <a:ext cx="51627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Dot"/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27673" name="直接连接符 25"/>
                <p:cNvCxnSpPr>
                  <a:cxnSpLocks noChangeShapeType="1"/>
                </p:cNvCxnSpPr>
                <p:nvPr/>
              </p:nvCxnSpPr>
              <p:spPr bwMode="auto">
                <a:xfrm>
                  <a:off x="2193472" y="3183731"/>
                  <a:ext cx="7029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Dot"/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27674" name="直接连接符 26"/>
                <p:cNvCxnSpPr>
                  <a:cxnSpLocks noChangeShapeType="1"/>
                </p:cNvCxnSpPr>
                <p:nvPr/>
              </p:nvCxnSpPr>
              <p:spPr bwMode="auto">
                <a:xfrm>
                  <a:off x="2896394" y="2878931"/>
                  <a:ext cx="67567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Dot"/>
                  <a:round/>
                  <a:headEnd type="arrow" w="med" len="med"/>
                  <a:tailEnd type="arrow" w="med" len="med"/>
                </a:ln>
              </p:spPr>
            </p:cxnSp>
            <p:sp>
              <p:nvSpPr>
                <p:cNvPr id="27675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1897630" y="3238748"/>
                  <a:ext cx="29584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X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1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676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2500296" y="2950206"/>
                  <a:ext cx="29584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X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2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677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141761" y="2641502"/>
                  <a:ext cx="29584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X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3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7658" name="椭圆 10"/>
              <p:cNvSpPr>
                <a:spLocks noChangeArrowheads="1"/>
              </p:cNvSpPr>
              <p:nvPr/>
            </p:nvSpPr>
            <p:spPr bwMode="auto">
              <a:xfrm>
                <a:off x="3267500" y="3420495"/>
                <a:ext cx="57021" cy="5339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>
                  <a:ea typeface="隶书" pitchFamily="49" charset="-122"/>
                </a:endParaRPr>
              </a:p>
            </p:txBody>
          </p:sp>
          <p:sp>
            <p:nvSpPr>
              <p:cNvPr id="27659" name="椭圆 11"/>
              <p:cNvSpPr>
                <a:spLocks noChangeArrowheads="1"/>
              </p:cNvSpPr>
              <p:nvPr/>
            </p:nvSpPr>
            <p:spPr bwMode="auto">
              <a:xfrm>
                <a:off x="3998701" y="3091203"/>
                <a:ext cx="57021" cy="5339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>
                  <a:ea typeface="隶书" pitchFamily="49" charset="-122"/>
                </a:endParaRPr>
              </a:p>
            </p:txBody>
          </p:sp>
          <p:sp>
            <p:nvSpPr>
              <p:cNvPr id="27660" name="椭圆 12"/>
              <p:cNvSpPr>
                <a:spLocks noChangeArrowheads="1"/>
              </p:cNvSpPr>
              <p:nvPr/>
            </p:nvSpPr>
            <p:spPr bwMode="auto">
              <a:xfrm>
                <a:off x="4685047" y="2833700"/>
                <a:ext cx="57021" cy="5339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>
                  <a:ea typeface="隶书" pitchFamily="49" charset="-122"/>
                </a:endParaRPr>
              </a:p>
            </p:txBody>
          </p:sp>
        </p:grpSp>
        <p:sp>
          <p:nvSpPr>
            <p:cNvPr id="27655" name="TextBox 40"/>
            <p:cNvSpPr txBox="1">
              <a:spLocks noChangeArrowheads="1"/>
            </p:cNvSpPr>
            <p:nvPr/>
          </p:nvSpPr>
          <p:spPr bwMode="auto">
            <a:xfrm>
              <a:off x="7583550" y="3412331"/>
              <a:ext cx="4944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altLang="zh-CN" i="1"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A</a:t>
              </a:r>
              <a:r>
                <a:rPr lang="en-US" altLang="zh-CN"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(</a:t>
              </a:r>
              <a:r>
                <a:rPr lang="en-US" altLang="zh-CN" i="1">
                  <a:latin typeface="Times New Roman" pitchFamily="18" charset="0"/>
                  <a:ea typeface="隶书" pitchFamily="49" charset="-122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lang="en-US" altLang="zh-CN"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)</a:t>
              </a:r>
              <a:endParaRPr lang="zh-CN" altLang="en-US">
                <a:latin typeface="Times New Roman" pitchFamily="18" charset="0"/>
                <a:ea typeface="隶书" pitchFamily="49" charset="-122"/>
                <a:cs typeface="Times New Roman" pitchFamily="18" charset="0"/>
              </a:endParaRPr>
            </a:p>
          </p:txBody>
        </p:sp>
        <p:cxnSp>
          <p:nvCxnSpPr>
            <p:cNvPr id="27656" name="直接连接符 20488"/>
            <p:cNvCxnSpPr>
              <a:cxnSpLocks noChangeShapeType="1"/>
              <a:stCxn id="27671" idx="0"/>
            </p:cNvCxnSpPr>
            <p:nvPr/>
          </p:nvCxnSpPr>
          <p:spPr bwMode="auto">
            <a:xfrm flipH="1" flipV="1">
              <a:off x="7544593" y="3266023"/>
              <a:ext cx="1" cy="86409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Poisson Process &amp; Exponential </a:t>
            </a:r>
            <a:r>
              <a:rPr lang="en-US" altLang="zh-CN" dirty="0" err="1">
                <a:effectLst/>
                <a:ea typeface="隶书" pitchFamily="49" charset="-122"/>
              </a:rPr>
              <a:t>rv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21508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2"/>
            <a:stretch>
              <a:fillRect l="-593" t="-1652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endParaRPr lang="zh-CN" altLang="en-US" dirty="0">
              <a:noFill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Poisson Process &amp; Exponential </a:t>
            </a:r>
            <a:r>
              <a:rPr lang="en-US" altLang="zh-CN" dirty="0" err="1">
                <a:effectLst/>
                <a:ea typeface="隶书" pitchFamily="49" charset="-122"/>
              </a:rPr>
              <a:t>rv</a:t>
            </a:r>
            <a:endParaRPr lang="en-US" altLang="zh-CN" dirty="0">
              <a:effectLst/>
              <a:ea typeface="隶书" pitchFamily="49" charset="-122"/>
              <a:cs typeface="Arial" charset="0"/>
            </a:endParaRPr>
          </a:p>
        </p:txBody>
      </p:sp>
      <p:sp>
        <p:nvSpPr>
          <p:cNvPr id="22532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2"/>
            <a:stretch>
              <a:fillRect l="-296" t="-1201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endParaRPr lang="zh-CN" altLang="en-US" dirty="0">
              <a:noFill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6021388" y="3468688"/>
            <a:ext cx="2286000" cy="8302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zh-CN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 [</a:t>
            </a:r>
            <a:r>
              <a:rPr lang="en-US" altLang="zh-CN" i="1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A</a:t>
            </a:r>
            <a:r>
              <a:rPr lang="en-US" altLang="zh-CN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i="1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t+</a:t>
            </a:r>
            <a:r>
              <a:rPr lang="en-US" altLang="zh-CN" i="1">
                <a:latin typeface="Times New Roman" pitchFamily="18" charset="0"/>
                <a:ea typeface="隶书" pitchFamily="49" charset="-122"/>
                <a:cs typeface="Times New Roman" pitchFamily="18" charset="0"/>
                <a:sym typeface="Symbol" pitchFamily="18" charset="2"/>
              </a:rPr>
              <a:t></a:t>
            </a:r>
            <a:r>
              <a:rPr lang="en-US" altLang="zh-CN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 - </a:t>
            </a:r>
            <a:r>
              <a:rPr lang="en-US" altLang="zh-CN" i="1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A</a:t>
            </a:r>
            <a:r>
              <a:rPr lang="en-US" altLang="zh-CN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i="1">
                <a:latin typeface="Times New Roman" pitchFamily="18" charset="0"/>
                <a:ea typeface="隶书" pitchFamily="49" charset="-122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zh-CN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)] </a:t>
            </a:r>
            <a:r>
              <a:rPr lang="en-US" altLang="zh-CN" i="1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&amp; A</a:t>
            </a:r>
            <a:r>
              <a:rPr lang="en-US" altLang="zh-CN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i="1">
                <a:latin typeface="Times New Roman" pitchFamily="18" charset="0"/>
                <a:ea typeface="隶书" pitchFamily="49" charset="-122"/>
                <a:cs typeface="Times New Roman" pitchFamily="18" charset="0"/>
                <a:sym typeface="Symbol" pitchFamily="18" charset="2"/>
              </a:rPr>
              <a:t></a:t>
            </a:r>
            <a:r>
              <a:rPr lang="en-US" altLang="zh-CN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  </a:t>
            </a:r>
          </a:p>
          <a:p>
            <a:pPr eaLnBrk="0" hangingPunct="0"/>
            <a:r>
              <a:rPr lang="en-US" altLang="zh-CN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 are of also same iid</a:t>
            </a:r>
          </a:p>
          <a:p>
            <a:pPr eaLnBrk="0" hangingPunct="0"/>
            <a:r>
              <a:rPr lang="en-US" altLang="zh-CN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 distribution</a:t>
            </a:r>
            <a:endParaRPr lang="zh-CN" altLang="en-US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>
                <a:effectLst/>
                <a:ea typeface="隶书" pitchFamily="49" charset="-122"/>
                <a:cs typeface="Arial" charset="0"/>
              </a:rPr>
              <a:t>Stationary &amp; independent increments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en-US" altLang="zh-CN" sz="2400" b="1" dirty="0" err="1">
                <a:effectLst/>
                <a:latin typeface="Comic Sans MS" pitchFamily="66" charset="0"/>
                <a:ea typeface="隶书" pitchFamily="49" charset="-122"/>
              </a:rPr>
              <a:t>Def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: A counting process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{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);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&gt; 0} 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has the stationary increment if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t+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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)  −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)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 has the same dis­tribution as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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)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 for all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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&gt; 0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.</a:t>
            </a:r>
          </a:p>
          <a:p>
            <a:pPr lvl="1"/>
            <a:r>
              <a:rPr lang="en-US" altLang="zh-CN" sz="2000" dirty="0">
                <a:effectLst/>
                <a:latin typeface="Comic Sans MS" pitchFamily="66" charset="0"/>
                <a:ea typeface="隶书" pitchFamily="49" charset="-122"/>
              </a:rPr>
              <a:t>Arrival increment within </a:t>
            </a:r>
            <a:r>
              <a:rPr lang="en-US" altLang="zh-CN" sz="2000" i="1" dirty="0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  </a:t>
            </a:r>
            <a:r>
              <a:rPr lang="en-US" altLang="zh-CN" sz="2000" dirty="0">
                <a:effectLst/>
                <a:latin typeface="Comic Sans MS" pitchFamily="66" charset="0"/>
                <a:ea typeface="隶书" pitchFamily="49" charset="-122"/>
                <a:sym typeface="Symbol" pitchFamily="18" charset="2"/>
              </a:rPr>
              <a:t>time</a:t>
            </a:r>
            <a:r>
              <a:rPr lang="en-US" altLang="zh-CN" sz="2000" i="1" dirty="0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 </a:t>
            </a:r>
            <a:r>
              <a:rPr lang="en-US" altLang="zh-CN" sz="2000" dirty="0">
                <a:effectLst/>
                <a:latin typeface="Comic Sans MS" pitchFamily="66" charset="0"/>
                <a:ea typeface="隶书" pitchFamily="49" charset="-122"/>
                <a:sym typeface="Symbol" pitchFamily="18" charset="2"/>
              </a:rPr>
              <a:t>is independent of start point, has the same distribution as </a:t>
            </a:r>
            <a:r>
              <a:rPr lang="en-US" altLang="zh-CN" sz="2000" i="1" dirty="0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000" dirty="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 dirty="0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 dirty="0">
                <a:effectLst/>
                <a:latin typeface="Times New Roman" pitchFamily="18" charset="0"/>
                <a:ea typeface="隶书" pitchFamily="49" charset="-122"/>
              </a:rPr>
              <a:t>) </a:t>
            </a:r>
            <a:r>
              <a:rPr lang="en-US" altLang="zh-CN" sz="2000" dirty="0">
                <a:effectLst/>
                <a:latin typeface="Comic Sans MS" pitchFamily="66" charset="0"/>
                <a:ea typeface="隶书" pitchFamily="49" charset="-122"/>
              </a:rPr>
              <a:t>does</a:t>
            </a:r>
            <a:r>
              <a:rPr lang="en-US" altLang="zh-CN" sz="2000" dirty="0">
                <a:effectLst/>
                <a:latin typeface="Comic Sans MS" pitchFamily="66" charset="0"/>
                <a:ea typeface="隶书" pitchFamily="49" charset="-122"/>
                <a:sym typeface="Symbol" pitchFamily="18" charset="2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zh-CN" sz="2400" b="1" dirty="0" err="1">
                <a:effectLst/>
                <a:latin typeface="Comic Sans MS" pitchFamily="66" charset="0"/>
                <a:ea typeface="隶书" pitchFamily="49" charset="-122"/>
              </a:rPr>
              <a:t>Def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: A counting process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{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);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t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&gt; 0} 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has the stationary increment if for 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  <a:sym typeface="Symbol" pitchFamily="18" charset="2"/>
              </a:rPr>
              <a:t> 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t</a:t>
            </a:r>
            <a:r>
              <a:rPr lang="en-US" altLang="zh-CN" sz="2400" baseline="-25000" dirty="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,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t</a:t>
            </a:r>
            <a:r>
              <a:rPr lang="en-US" altLang="zh-CN" sz="2400" baseline="-25000" dirty="0">
                <a:effectLst/>
                <a:latin typeface="Times New Roman" pitchFamily="18" charset="0"/>
                <a:ea typeface="隶书" pitchFamily="49" charset="-122"/>
              </a:rPr>
              <a:t>2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, ..., </a:t>
            </a:r>
            <a:r>
              <a:rPr lang="en-US" altLang="zh-CN" sz="2400" i="1" dirty="0" err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400" i="1" baseline="-25000" dirty="0" err="1">
                <a:effectLst/>
                <a:latin typeface="Times New Roman" pitchFamily="18" charset="0"/>
                <a:ea typeface="隶书" pitchFamily="49" charset="-122"/>
              </a:rPr>
              <a:t>k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, 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t</a:t>
            </a:r>
            <a:r>
              <a:rPr lang="en-US" altLang="zh-CN" sz="2400" baseline="-25000" dirty="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)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隶书" pitchFamily="49" charset="-122"/>
              </a:rPr>
              <a:t>-</a:t>
            </a:r>
            <a:r>
              <a:rPr lang="en-US" altLang="zh-CN" sz="2400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隶书" pitchFamily="49" charset="-122"/>
              </a:rPr>
              <a:t>(0)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,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400" baseline="-25000" dirty="0">
                <a:effectLst/>
                <a:latin typeface="Times New Roman" pitchFamily="18" charset="0"/>
                <a:ea typeface="隶书" pitchFamily="49" charset="-122"/>
              </a:rPr>
              <a:t>2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)−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400" baseline="-25000" dirty="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),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 ...,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400" i="1" dirty="0" err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400" i="1" baseline="-25000" dirty="0" err="1">
                <a:effectLst/>
                <a:latin typeface="Times New Roman" pitchFamily="18" charset="0"/>
                <a:ea typeface="隶书" pitchFamily="49" charset="-122"/>
              </a:rPr>
              <a:t>k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)−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400" i="1" baseline="-25000" dirty="0">
                <a:effectLst/>
                <a:latin typeface="Times New Roman" pitchFamily="18" charset="0"/>
                <a:ea typeface="隶书" pitchFamily="49" charset="-122"/>
              </a:rPr>
              <a:t>k</a:t>
            </a:r>
            <a:r>
              <a:rPr lang="en-US" altLang="zh-CN" sz="2400" baseline="-25000" dirty="0">
                <a:effectLst/>
                <a:latin typeface="Times New Roman" pitchFamily="18" charset="0"/>
                <a:ea typeface="隶书" pitchFamily="49" charset="-122"/>
              </a:rPr>
              <a:t>-1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</a:rPr>
              <a:t>)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  are independent.</a:t>
            </a:r>
          </a:p>
          <a:p>
            <a:pPr>
              <a:spcBef>
                <a:spcPts val="1200"/>
              </a:spcBef>
            </a:pPr>
            <a:r>
              <a:rPr lang="en-US" altLang="zh-CN" sz="2400" dirty="0">
                <a:solidFill>
                  <a:srgbClr val="FFFF00"/>
                </a:solidFill>
                <a:effectLst/>
                <a:latin typeface="Comic Sans MS" pitchFamily="66" charset="0"/>
                <a:ea typeface="隶书" pitchFamily="49" charset="-122"/>
              </a:rPr>
              <a:t>Poisson processes have stationary and inde­pendent increments. </a:t>
            </a:r>
            <a:endParaRPr lang="zh-CN" altLang="en-US" sz="2400" dirty="0">
              <a:solidFill>
                <a:srgbClr val="FFFF00"/>
              </a:solidFill>
              <a:effectLst/>
              <a:latin typeface="Comic Sans MS" pitchFamily="66" charset="0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  <a:cs typeface="Arial" charset="0"/>
              </a:rPr>
              <a:t>Erlang &amp; Poisson Distributions</a:t>
            </a:r>
            <a:endParaRPr lang="zh-CN" altLang="en-US" dirty="0">
              <a:effectLst/>
              <a:ea typeface="隶书" pitchFamily="49" charset="-122"/>
              <a:cs typeface="Arial" charset="0"/>
            </a:endParaRPr>
          </a:p>
        </p:txBody>
      </p:sp>
      <p:sp>
        <p:nvSpPr>
          <p:cNvPr id="24580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2"/>
            <a:stretch>
              <a:fillRect l="-296" t="-1351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endParaRPr lang="zh-CN" altLang="en-US" dirty="0">
              <a:noFill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隶书" pitchFamily="49" charset="-122"/>
              </a:rPr>
              <a:t>Convergence &amp; Poisson Process</a:t>
            </a:r>
            <a:endParaRPr lang="zh-CN" altLang="en-US">
              <a:effectLst/>
              <a:ea typeface="隶书" pitchFamily="49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Probability Models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Markov, Chebychev, Chernoff bounds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Weak law of large numbers &amp; convergence 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Central limit theorem &amp; convergence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Convergence with probability 1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Arrival process vs Poisson process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Stationary independent increment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Relation to Bernoulli process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4294967295"/>
          </p:nvPr>
        </p:nvSpPr>
        <p:spPr>
          <a:xfrm>
            <a:off x="457200" y="685800"/>
            <a:ext cx="8307388" cy="4062413"/>
          </a:xfrm>
          <a:blipFill>
            <a:blip r:embed="rId2"/>
            <a:stretch>
              <a:fillRect l="-293" t="-1351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379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  <a:cs typeface="Arial" charset="0"/>
              </a:rPr>
              <a:t>Erlang &amp; Poisson Distributions</a:t>
            </a:r>
            <a:endParaRPr lang="zh-CN" altLang="en-US" dirty="0">
              <a:effectLst/>
              <a:ea typeface="隶书" pitchFamily="49" charset="-122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3481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Relation to Bernoulli Process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26628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2"/>
            <a:stretch>
              <a:fillRect l="-593" t="-2553" r="-74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endParaRPr lang="zh-CN" altLang="en-US" dirty="0">
              <a:noFill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隶书" pitchFamily="49" charset="-122"/>
              </a:rPr>
              <a:t>Probability in the real world</a:t>
            </a:r>
            <a:endParaRPr lang="zh-CN" altLang="en-US">
              <a:effectLst/>
              <a:ea typeface="隶书" pitchFamily="49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Probability Model is built with Trials that</a:t>
            </a:r>
            <a:r>
              <a:rPr lang="en-US" altLang="zh-CN">
                <a:effectLst/>
                <a:latin typeface="Comic Sans MS" pitchFamily="66" charset="0"/>
                <a:ea typeface="隶书" pitchFamily="49" charset="-122"/>
              </a:rPr>
              <a:t>: </a:t>
            </a:r>
          </a:p>
          <a:p>
            <a:pPr lvl="1">
              <a:lnSpc>
                <a:spcPts val="2400"/>
              </a:lnSpc>
              <a:spcBef>
                <a:spcPct val="45000"/>
              </a:spcBef>
            </a:pPr>
            <a:r>
              <a:rPr lang="en-US" altLang="zh-CN" sz="2400">
                <a:effectLst/>
                <a:latin typeface="Comic Sans MS" pitchFamily="66" charset="0"/>
                <a:ea typeface="隶书" pitchFamily="49" charset="-122"/>
              </a:rPr>
              <a:t>have same initial Conditions</a:t>
            </a:r>
          </a:p>
          <a:p>
            <a:pPr lvl="1">
              <a:lnSpc>
                <a:spcPts val="2400"/>
              </a:lnSpc>
              <a:spcBef>
                <a:spcPct val="45000"/>
              </a:spcBef>
            </a:pPr>
            <a:r>
              <a:rPr lang="en-US" altLang="zh-CN" sz="2400">
                <a:effectLst/>
                <a:latin typeface="Comic Sans MS" pitchFamily="66" charset="0"/>
                <a:ea typeface="隶书" pitchFamily="49" charset="-122"/>
              </a:rPr>
              <a:t>isolated from each other</a:t>
            </a:r>
          </a:p>
          <a:p>
            <a:pPr lvl="1">
              <a:lnSpc>
                <a:spcPts val="2400"/>
              </a:lnSpc>
              <a:spcBef>
                <a:spcPct val="45000"/>
              </a:spcBef>
            </a:pPr>
            <a:r>
              <a:rPr lang="en-US" altLang="zh-CN" sz="2400">
                <a:effectLst/>
                <a:latin typeface="Comic Sans MS" pitchFamily="66" charset="0"/>
                <a:ea typeface="隶书" pitchFamily="49" charset="-122"/>
              </a:rPr>
              <a:t>have fixed set of outcomes</a:t>
            </a:r>
          </a:p>
          <a:p>
            <a:pPr lvl="1">
              <a:lnSpc>
                <a:spcPts val="2400"/>
              </a:lnSpc>
              <a:spcBef>
                <a:spcPct val="45000"/>
              </a:spcBef>
            </a:pPr>
            <a:r>
              <a:rPr lang="en-US" altLang="zh-CN" sz="2400">
                <a:effectLst/>
                <a:latin typeface="Comic Sans MS" pitchFamily="66" charset="0"/>
                <a:ea typeface="隶书" pitchFamily="49" charset="-122"/>
              </a:rPr>
              <a:t>have ‘random’ individual outcomes</a:t>
            </a:r>
          </a:p>
          <a:p>
            <a:pPr>
              <a:spcBef>
                <a:spcPct val="45000"/>
              </a:spcBef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Model can be extended for </a:t>
            </a:r>
            <a:r>
              <a:rPr lang="en-US" altLang="zh-CN" sz="2800" i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n</a:t>
            </a: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-tuple iid rv</a:t>
            </a:r>
          </a:p>
          <a:p>
            <a:pPr lvl="1">
              <a:lnSpc>
                <a:spcPts val="2400"/>
              </a:lnSpc>
              <a:spcBef>
                <a:spcPct val="45000"/>
              </a:spcBef>
            </a:pPr>
            <a:r>
              <a:rPr lang="en-US" altLang="zh-CN" sz="2400">
                <a:effectLst/>
                <a:latin typeface="Comic Sans MS" pitchFamily="66" charset="0"/>
                <a:ea typeface="隶书" pitchFamily="49" charset="-122"/>
              </a:rPr>
              <a:t>Sample frequency &amp; average (deterministic) </a:t>
            </a:r>
            <a:r>
              <a:rPr lang="en-US" altLang="zh-CN" sz="2400">
                <a:effectLst/>
                <a:latin typeface="Comic Sans MS" pitchFamily="66" charset="0"/>
                <a:ea typeface="隶书" pitchFamily="49" charset="-122"/>
                <a:sym typeface="Symbol" pitchFamily="18" charset="2"/>
              </a:rPr>
              <a:t> LLN  True probability &amp; expectation (stochastic)</a:t>
            </a:r>
            <a:endParaRPr lang="en-US" altLang="zh-CN" sz="2400">
              <a:effectLst/>
              <a:latin typeface="Comic Sans MS" pitchFamily="66" charset="0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1582738"/>
            <a:ext cx="86106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9219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>
                <a:effectLst/>
                <a:ea typeface="隶书" pitchFamily="49" charset="-122"/>
              </a:rPr>
              <a:t>Markov, Chebychev, Chernoff bounds </a:t>
            </a:r>
            <a:endParaRPr lang="zh-CN" altLang="en-US" sz="3200">
              <a:effectLst/>
              <a:ea typeface="隶书" pitchFamily="49" charset="-122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800" dirty="0">
                <a:effectLst/>
                <a:latin typeface="Comic Sans MS" pitchFamily="66" charset="0"/>
                <a:ea typeface="隶书" pitchFamily="49" charset="-122"/>
              </a:rPr>
              <a:t>Complementary distribution function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i="1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			</a:t>
            </a:r>
            <a:r>
              <a:rPr lang="en-US" altLang="zh-CN" sz="2800" i="1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F</a:t>
            </a:r>
            <a:r>
              <a:rPr lang="en-US" altLang="zh-CN" sz="2800" i="1" baseline="30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c</a:t>
            </a:r>
            <a:r>
              <a:rPr lang="en-US" altLang="zh-CN" sz="2800" i="1" baseline="-25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</a:t>
            </a:r>
            <a:r>
              <a:rPr lang="en-US" altLang="zh-CN" sz="28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</a:t>
            </a:r>
            <a:r>
              <a:rPr lang="en-US" altLang="zh-CN" sz="28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 = </a:t>
            </a:r>
            <a:r>
              <a:rPr lang="en-US" altLang="zh-CN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Pr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{</a:t>
            </a:r>
            <a:r>
              <a:rPr lang="en-US" altLang="zh-CN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 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&gt; </a:t>
            </a:r>
            <a:r>
              <a:rPr lang="en-US" altLang="zh-CN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}</a:t>
            </a:r>
            <a:endParaRPr lang="en-US" altLang="zh-CN" i="1" dirty="0">
              <a:effectLst/>
              <a:latin typeface="Comic Sans MS" pitchFamily="66" charset="0"/>
              <a:ea typeface="隶书" pitchFamily="49" charset="-122"/>
            </a:endParaRPr>
          </a:p>
          <a:p>
            <a:pPr lvl="1">
              <a:defRPr/>
            </a:pPr>
            <a:endParaRPr lang="en-US" altLang="zh-CN" sz="2000" dirty="0">
              <a:effectLst/>
              <a:latin typeface="Comic Sans MS" pitchFamily="66" charset="0"/>
              <a:ea typeface="隶书" pitchFamily="49" charset="-122"/>
            </a:endParaRPr>
          </a:p>
          <a:p>
            <a:pPr lvl="1">
              <a:defRPr/>
            </a:pPr>
            <a:endParaRPr lang="en-US" altLang="zh-CN" sz="1400" dirty="0">
              <a:effectLst/>
              <a:latin typeface="Comic Sans MS" pitchFamily="66" charset="0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88" y="2228850"/>
            <a:ext cx="79248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1267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>
                <a:effectLst/>
                <a:ea typeface="隶书" pitchFamily="49" charset="-122"/>
              </a:rPr>
              <a:t>Markov, Chebychev, Chernoff bounds </a:t>
            </a:r>
            <a:endParaRPr lang="zh-CN" altLang="en-US" sz="3200">
              <a:effectLst/>
              <a:ea typeface="隶书" pitchFamily="49" charset="-122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800" dirty="0">
                <a:effectLst/>
                <a:latin typeface="Comic Sans MS" pitchFamily="66" charset="0"/>
                <a:ea typeface="隶书" pitchFamily="49" charset="-122"/>
              </a:rPr>
              <a:t>Markov inequality: If </a:t>
            </a:r>
            <a:r>
              <a:rPr lang="en-US" altLang="zh-CN" sz="28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</a:t>
            </a:r>
            <a:r>
              <a:rPr lang="en-US" altLang="zh-CN" sz="2800" dirty="0">
                <a:effectLst/>
                <a:latin typeface="Comic Sans MS" pitchFamily="66" charset="0"/>
                <a:ea typeface="隶书" pitchFamily="49" charset="-122"/>
              </a:rPr>
              <a:t> is a non-negative </a:t>
            </a:r>
            <a:r>
              <a:rPr lang="en-US" altLang="zh-CN" sz="2800" dirty="0" err="1">
                <a:effectLst/>
                <a:latin typeface="Comic Sans MS" pitchFamily="66" charset="0"/>
                <a:ea typeface="隶书" pitchFamily="49" charset="-122"/>
              </a:rPr>
              <a:t>rv</a:t>
            </a:r>
            <a:r>
              <a:rPr lang="en-US" altLang="zh-CN" sz="2800" dirty="0">
                <a:effectLst/>
                <a:latin typeface="Comic Sans MS" pitchFamily="66" charset="0"/>
                <a:ea typeface="隶书" pitchFamily="49" charset="-122"/>
              </a:rPr>
              <a:t> with </a:t>
            </a:r>
            <a:r>
              <a:rPr lang="en-US" altLang="zh-CN" sz="28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E[</a:t>
            </a:r>
            <a:r>
              <a:rPr lang="en-US" altLang="zh-CN" sz="28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</a:t>
            </a:r>
            <a:r>
              <a:rPr lang="en-US" altLang="zh-CN" sz="28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]</a:t>
            </a:r>
            <a:r>
              <a:rPr lang="en-US" altLang="zh-CN" sz="2800" dirty="0">
                <a:effectLst/>
                <a:latin typeface="Comic Sans MS" pitchFamily="66" charset="0"/>
                <a:ea typeface="隶书" pitchFamily="49" charset="-122"/>
              </a:rPr>
              <a:t>, then for </a:t>
            </a:r>
            <a:r>
              <a:rPr lang="en-US" altLang="zh-CN" sz="2800" dirty="0">
                <a:effectLst/>
                <a:latin typeface="Comic Sans MS" pitchFamily="66" charset="0"/>
                <a:ea typeface="隶书" pitchFamily="49" charset="-122"/>
                <a:sym typeface="Symbol"/>
              </a:rPr>
              <a:t> </a:t>
            </a:r>
            <a:r>
              <a:rPr lang="en-US" altLang="zh-CN" sz="28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y</a:t>
            </a:r>
            <a:r>
              <a:rPr lang="en-US" altLang="zh-CN" sz="28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&gt;0</a:t>
            </a:r>
            <a:r>
              <a:rPr lang="en-US" altLang="zh-CN" sz="2800" dirty="0">
                <a:effectLst/>
                <a:latin typeface="Comic Sans MS" pitchFamily="66" charset="0"/>
                <a:ea typeface="隶书" pitchFamily="49" charset="-122"/>
                <a:sym typeface="Symbol"/>
              </a:rPr>
              <a:t>,</a:t>
            </a:r>
            <a:endParaRPr lang="en-US" altLang="zh-CN" sz="2800" dirty="0">
              <a:effectLst/>
              <a:latin typeface="Comic Sans MS" pitchFamily="66" charset="0"/>
              <a:ea typeface="隶书" pitchFamily="49" charset="-122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			</a:t>
            </a:r>
            <a:r>
              <a:rPr lang="en-US" altLang="zh-CN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Pr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{</a:t>
            </a:r>
            <a:r>
              <a:rPr lang="en-US" altLang="zh-CN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&gt;</a:t>
            </a:r>
            <a:r>
              <a:rPr lang="en-US" altLang="zh-CN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}</a:t>
            </a:r>
            <a:r>
              <a:rPr lang="en-US" altLang="zh-CN" dirty="0">
                <a:effectLst/>
                <a:latin typeface="Comic Sans MS" pitchFamily="66" charset="0"/>
                <a:ea typeface="隶书" pitchFamily="49" charset="-122"/>
              </a:rPr>
              <a:t> </a:t>
            </a:r>
            <a:r>
              <a:rPr lang="en-US" altLang="zh-CN" dirty="0">
                <a:effectLst/>
                <a:latin typeface="Comic Sans MS" pitchFamily="66" charset="0"/>
                <a:ea typeface="隶书" pitchFamily="49" charset="-122"/>
                <a:sym typeface="Symbol"/>
              </a:rPr>
              <a:t> 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E[</a:t>
            </a:r>
            <a:r>
              <a:rPr lang="en-US" altLang="zh-CN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]/</a:t>
            </a:r>
            <a:r>
              <a:rPr lang="en-US" altLang="zh-CN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        </a:t>
            </a:r>
            <a:r>
              <a:rPr lang="en-US" altLang="zh-CN" dirty="0">
                <a:solidFill>
                  <a:srgbClr val="FFFF00"/>
                </a:solidFill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dirty="0">
                <a:solidFill>
                  <a:srgbClr val="FFFF00"/>
                </a:solidFill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 </a:t>
            </a:r>
            <a:r>
              <a:rPr lang="en-US" altLang="zh-CN" dirty="0">
                <a:solidFill>
                  <a:srgbClr val="FFFF00"/>
                </a:solidFill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1/</a:t>
            </a:r>
            <a:r>
              <a:rPr lang="en-US" altLang="zh-CN" i="1" dirty="0">
                <a:solidFill>
                  <a:srgbClr val="FFFF00"/>
                </a:solidFill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</a:t>
            </a:r>
            <a:r>
              <a:rPr lang="en-US" altLang="zh-CN" dirty="0">
                <a:solidFill>
                  <a:srgbClr val="FFFF00"/>
                </a:solidFill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</a:t>
            </a:r>
            <a:endParaRPr lang="en-US" altLang="zh-CN" dirty="0">
              <a:solidFill>
                <a:srgbClr val="FFFF00"/>
              </a:solidFill>
              <a:effectLst/>
              <a:latin typeface="Comic Sans MS" pitchFamily="66" charset="0"/>
              <a:ea typeface="隶书" pitchFamily="49" charset="-122"/>
            </a:endParaRPr>
          </a:p>
          <a:p>
            <a:pPr lvl="1">
              <a:defRPr/>
            </a:pPr>
            <a:endParaRPr lang="en-US" altLang="zh-CN" sz="2000" dirty="0">
              <a:effectLst/>
              <a:latin typeface="Comic Sans MS" pitchFamily="66" charset="0"/>
              <a:ea typeface="隶书" pitchFamily="49" charset="-122"/>
            </a:endParaRPr>
          </a:p>
          <a:p>
            <a:pPr lvl="1">
              <a:defRPr/>
            </a:pPr>
            <a:endParaRPr lang="en-US" altLang="zh-CN" sz="1400" dirty="0">
              <a:effectLst/>
              <a:latin typeface="Comic Sans MS" pitchFamily="66" charset="0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solidFill>
                  <a:srgbClr val="FFFFCC"/>
                </a:solidFill>
              </a:rPr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 dirty="0">
                <a:effectLst/>
                <a:ea typeface="隶书" pitchFamily="49" charset="-122"/>
              </a:rPr>
              <a:t>Markov, Chebychev, Chernoff bounds </a:t>
            </a:r>
            <a:endParaRPr lang="zh-CN" altLang="en-US" sz="3200" dirty="0">
              <a:effectLst/>
              <a:ea typeface="隶书" pitchFamily="49" charset="-122"/>
            </a:endParaRPr>
          </a:p>
        </p:txBody>
      </p:sp>
      <p:sp>
        <p:nvSpPr>
          <p:cNvPr id="1536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3"/>
            <a:stretch>
              <a:fillRect l="-593" t="-1652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endParaRPr lang="zh-CN" altLang="en-US" dirty="0">
              <a:noFill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solidFill>
                  <a:srgbClr val="FFFFCC"/>
                </a:solidFill>
              </a:rPr>
              <a:t>Information &amp; Telecommunication Engineering (0900203)  @ SDUWH</a:t>
            </a:r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>
                <a:effectLst/>
                <a:ea typeface="隶书" pitchFamily="49" charset="-122"/>
              </a:rPr>
              <a:t>Markov, Chebychev, Chernoff bounds </a:t>
            </a:r>
            <a:endParaRPr lang="zh-CN" altLang="en-US" sz="3200">
              <a:effectLst/>
              <a:ea typeface="隶书" pitchFamily="49" charset="-122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800" dirty="0">
                <a:effectLst/>
                <a:latin typeface="Comic Sans MS" pitchFamily="66" charset="0"/>
                <a:ea typeface="隶书" pitchFamily="49" charset="-122"/>
              </a:rPr>
              <a:t>Chernoff inequality: Any </a:t>
            </a:r>
            <a:r>
              <a:rPr lang="en-US" altLang="zh-CN" sz="28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z</a:t>
            </a:r>
            <a:r>
              <a:rPr lang="en-US" altLang="zh-CN" sz="28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&gt;0</a:t>
            </a:r>
            <a:r>
              <a:rPr lang="en-US" altLang="zh-CN" sz="2800" dirty="0">
                <a:effectLst/>
                <a:latin typeface="Comic Sans MS" pitchFamily="66" charset="0"/>
                <a:ea typeface="隶书" pitchFamily="49" charset="-122"/>
              </a:rPr>
              <a:t> </a:t>
            </a:r>
            <a:r>
              <a:rPr lang="en-US" altLang="zh-CN" sz="28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</a:t>
            </a:r>
            <a:r>
              <a:rPr lang="en-US" altLang="zh-CN" sz="28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&gt;0</a:t>
            </a:r>
            <a:r>
              <a:rPr lang="en-US" altLang="zh-CN" sz="2800" dirty="0">
                <a:effectLst/>
                <a:latin typeface="Comic Sans MS" pitchFamily="66" charset="0"/>
                <a:ea typeface="隶书" pitchFamily="49" charset="-122"/>
              </a:rPr>
              <a:t>, the moment generation function </a:t>
            </a:r>
            <a:r>
              <a:rPr lang="en-US" altLang="zh-CN" sz="2800" i="1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g</a:t>
            </a:r>
            <a:r>
              <a:rPr lang="en-US" altLang="zh-CN" sz="2800" i="1" baseline="-25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Z</a:t>
            </a:r>
            <a:r>
              <a:rPr lang="en-US" altLang="zh-CN" sz="28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</a:t>
            </a:r>
            <a:r>
              <a:rPr lang="en-US" altLang="zh-CN" sz="28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)=E[</a:t>
            </a:r>
            <a:r>
              <a:rPr lang="en-US" altLang="zh-CN" sz="2800" i="1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e</a:t>
            </a:r>
            <a:r>
              <a:rPr lang="en-US" altLang="zh-CN" sz="2800" i="1" baseline="30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rZ</a:t>
            </a:r>
            <a:r>
              <a:rPr lang="en-US" altLang="zh-CN" sz="28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]</a:t>
            </a:r>
            <a:r>
              <a:rPr lang="en-US" altLang="zh-CN" sz="2800" dirty="0">
                <a:effectLst/>
                <a:latin typeface="Comic Sans MS" pitchFamily="66" charset="0"/>
                <a:ea typeface="隶书" pitchFamily="49" charset="-122"/>
                <a:sym typeface="Symbol"/>
              </a:rPr>
              <a:t>,</a:t>
            </a:r>
            <a:endParaRPr lang="en-US" altLang="zh-CN" sz="2800" dirty="0">
              <a:effectLst/>
              <a:latin typeface="Comic Sans MS" pitchFamily="66" charset="0"/>
              <a:ea typeface="隶书" pitchFamily="49" charset="-122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		</a:t>
            </a:r>
            <a:r>
              <a:rPr lang="en-US" altLang="zh-CN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Pr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{</a:t>
            </a:r>
            <a:r>
              <a:rPr lang="en-US" altLang="zh-CN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Z 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</a:t>
            </a:r>
            <a:r>
              <a:rPr lang="en-US" altLang="zh-CN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 z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}</a:t>
            </a:r>
            <a:r>
              <a:rPr lang="en-US" altLang="zh-CN" dirty="0">
                <a:effectLst/>
                <a:latin typeface="Comic Sans MS" pitchFamily="66" charset="0"/>
                <a:ea typeface="隶书" pitchFamily="49" charset="-122"/>
              </a:rPr>
              <a:t> </a:t>
            </a:r>
            <a:r>
              <a:rPr lang="en-US" altLang="zh-CN" dirty="0">
                <a:effectLst/>
                <a:latin typeface="Comic Sans MS" pitchFamily="66" charset="0"/>
                <a:ea typeface="隶书" pitchFamily="49" charset="-122"/>
                <a:sym typeface="Symbol"/>
              </a:rPr>
              <a:t> </a:t>
            </a:r>
            <a:r>
              <a:rPr lang="en-US" altLang="zh-CN" dirty="0">
                <a:effectLst/>
                <a:latin typeface="Comic Sans MS" pitchFamily="66" charset="0"/>
                <a:ea typeface="隶书" pitchFamily="49" charset="-122"/>
              </a:rPr>
              <a:t> </a:t>
            </a:r>
            <a:r>
              <a:rPr lang="en-US" altLang="zh-CN" i="1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g</a:t>
            </a:r>
            <a:r>
              <a:rPr lang="en-US" altLang="zh-CN" i="1" baseline="-25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Z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</a:t>
            </a:r>
            <a:r>
              <a:rPr lang="en-US" altLang="zh-CN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</a:t>
            </a:r>
            <a:r>
              <a:rPr lang="en-US" altLang="zh-CN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e</a:t>
            </a:r>
            <a:r>
              <a:rPr lang="en-US" altLang="zh-CN" i="1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-</a:t>
            </a:r>
            <a:r>
              <a:rPr lang="en-US" altLang="zh-CN" i="1" baseline="30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rz</a:t>
            </a:r>
            <a:r>
              <a:rPr lang="en-US" altLang="zh-CN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		</a:t>
            </a:r>
            <a:r>
              <a:rPr lang="en-US" altLang="zh-CN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FF00"/>
                </a:solidFill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dirty="0">
                <a:solidFill>
                  <a:srgbClr val="FFFF00"/>
                </a:solidFill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 </a:t>
            </a:r>
            <a:r>
              <a:rPr lang="en-US" altLang="zh-CN" dirty="0">
                <a:solidFill>
                  <a:srgbClr val="FFFF00"/>
                </a:solidFill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1/</a:t>
            </a:r>
            <a:r>
              <a:rPr lang="en-US" altLang="zh-CN" i="1" dirty="0" err="1">
                <a:solidFill>
                  <a:srgbClr val="FFFF00"/>
                </a:solidFill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e</a:t>
            </a:r>
            <a:r>
              <a:rPr lang="en-US" altLang="zh-CN" i="1" baseline="30000" dirty="0" err="1">
                <a:solidFill>
                  <a:srgbClr val="FFFF00"/>
                </a:solidFill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z</a:t>
            </a:r>
            <a:r>
              <a:rPr lang="en-US" altLang="zh-CN" dirty="0">
                <a:solidFill>
                  <a:srgbClr val="FFFF00"/>
                </a:solidFill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</a:t>
            </a:r>
            <a:endParaRPr lang="en-US" altLang="zh-CN" dirty="0">
              <a:solidFill>
                <a:srgbClr val="FFFF00"/>
              </a:solidFill>
              <a:effectLst/>
              <a:latin typeface="Comic Sans MS" pitchFamily="66" charset="0"/>
              <a:ea typeface="隶书" pitchFamily="49" charset="-122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zh-CN" baseline="30000" dirty="0">
              <a:effectLst/>
              <a:latin typeface="Comic Sans MS" pitchFamily="66" charset="0"/>
              <a:ea typeface="隶书" pitchFamily="49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	Proof: Let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=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e</a:t>
            </a:r>
            <a:r>
              <a:rPr lang="en-US" altLang="zh-CN" sz="2400" i="1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-</a:t>
            </a:r>
            <a:r>
              <a:rPr lang="en-US" altLang="zh-CN" sz="2400" i="1" baseline="30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rZ</a:t>
            </a:r>
            <a:r>
              <a:rPr lang="en-US" altLang="zh-CN" sz="2400" i="1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, 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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E[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]=</a:t>
            </a:r>
            <a:r>
              <a:rPr lang="en-US" altLang="zh-CN" sz="2400" i="1" dirty="0">
                <a:effectLst/>
                <a:latin typeface="Symbol" pitchFamily="18" charset="2"/>
                <a:ea typeface="隶书" pitchFamily="49" charset="-122"/>
                <a:sym typeface="Symbol"/>
              </a:rPr>
              <a:t> </a:t>
            </a:r>
            <a:r>
              <a:rPr lang="en-US" altLang="zh-CN" sz="2400" i="1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g</a:t>
            </a:r>
            <a:r>
              <a:rPr lang="en-US" altLang="zh-CN" sz="2400" i="1" baseline="-25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Z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 .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altLang="zh-CN" sz="24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Pr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{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 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 y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}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</a:t>
            </a:r>
            <a:r>
              <a:rPr lang="en-US" altLang="zh-CN" sz="2400" i="1" dirty="0">
                <a:effectLst/>
                <a:latin typeface="Symbol" pitchFamily="18" charset="2"/>
                <a:ea typeface="隶书" pitchFamily="49" charset="-122"/>
                <a:sym typeface="Symbol"/>
              </a:rPr>
              <a:t> </a:t>
            </a:r>
            <a:r>
              <a:rPr lang="en-US" altLang="zh-CN" sz="2400" i="1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g</a:t>
            </a:r>
            <a:r>
              <a:rPr lang="en-US" altLang="zh-CN" sz="2400" i="1" baseline="-25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Z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 </a:t>
            </a:r>
            <a:r>
              <a:rPr lang="en-US" altLang="zh-CN" sz="4000" baseline="-1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/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altLang="zh-CN" sz="2400" dirty="0">
                <a:effectLst/>
                <a:latin typeface="Comic Sans MS" pitchFamily="66" charset="0"/>
                <a:cs typeface="Times New Roman" pitchFamily="18" charset="0"/>
                <a:sym typeface="Symbol"/>
              </a:rPr>
              <a:t>Let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y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=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e</a:t>
            </a:r>
            <a:r>
              <a:rPr lang="en-US" altLang="zh-CN" sz="2400" i="1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-</a:t>
            </a:r>
            <a:r>
              <a:rPr lang="en-US" altLang="zh-CN" sz="2400" i="1" baseline="30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rz</a:t>
            </a:r>
            <a:r>
              <a:rPr lang="en-US" altLang="zh-CN" sz="2400" i="1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,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</a:t>
            </a:r>
            <a:r>
              <a:rPr lang="en-US" altLang="zh-CN" sz="24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Pr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{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e</a:t>
            </a:r>
            <a:r>
              <a:rPr lang="en-US" altLang="zh-CN" sz="2400" i="1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-</a:t>
            </a:r>
            <a:r>
              <a:rPr lang="en-US" altLang="zh-CN" sz="2400" i="1" baseline="30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rZ</a:t>
            </a:r>
            <a:r>
              <a:rPr lang="en-US" altLang="zh-CN" sz="2400" i="1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 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e</a:t>
            </a:r>
            <a:r>
              <a:rPr lang="en-US" altLang="zh-CN" sz="2400" i="1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-</a:t>
            </a:r>
            <a:r>
              <a:rPr lang="en-US" altLang="zh-CN" sz="2400" i="1" baseline="30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rz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}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</a:t>
            </a:r>
            <a:r>
              <a:rPr lang="en-US" altLang="zh-CN" sz="2400" i="1" dirty="0">
                <a:effectLst/>
                <a:latin typeface="Symbol" pitchFamily="18" charset="2"/>
                <a:ea typeface="隶书" pitchFamily="49" charset="-122"/>
                <a:sym typeface="Symbol"/>
              </a:rPr>
              <a:t> </a:t>
            </a:r>
            <a:r>
              <a:rPr lang="en-US" altLang="zh-CN" sz="2400" i="1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g</a:t>
            </a:r>
            <a:r>
              <a:rPr lang="en-US" altLang="zh-CN" sz="2400" i="1" baseline="-25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Z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 </a:t>
            </a:r>
            <a:r>
              <a:rPr lang="en-US" altLang="zh-CN" sz="4000" baseline="-1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/ 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e</a:t>
            </a:r>
            <a:r>
              <a:rPr lang="en-US" altLang="zh-CN" sz="2400" i="1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-</a:t>
            </a:r>
            <a:r>
              <a:rPr lang="en-US" altLang="zh-CN" sz="2400" i="1" baseline="30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rz</a:t>
            </a:r>
            <a:r>
              <a:rPr lang="en-US" altLang="zh-CN" sz="2400" i="1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, # </a:t>
            </a:r>
          </a:p>
          <a:p>
            <a:pPr lvl="1">
              <a:defRPr/>
            </a:pPr>
            <a:endParaRPr lang="en-US" altLang="zh-CN" sz="1400" dirty="0">
              <a:effectLst/>
              <a:latin typeface="Comic Sans MS" pitchFamily="66" charset="0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 dirty="0">
                <a:effectLst/>
                <a:ea typeface="隶书" pitchFamily="49" charset="-122"/>
              </a:rPr>
              <a:t>Law of Large Number &amp; Convergence</a:t>
            </a:r>
          </a:p>
        </p:txBody>
      </p:sp>
      <p:sp>
        <p:nvSpPr>
          <p:cNvPr id="31748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2"/>
            <a:stretch>
              <a:fillRect l="-1111" t="-1652" r="-889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endParaRPr lang="zh-CN" altLang="en-US" dirty="0">
              <a:noFill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9588" y="1903413"/>
            <a:ext cx="571500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>
                <a:effectLst/>
                <a:ea typeface="隶书" pitchFamily="49" charset="-122"/>
              </a:rPr>
              <a:t>Law of Large Number &amp; Convergence</a:t>
            </a:r>
          </a:p>
        </p:txBody>
      </p:sp>
      <p:sp>
        <p:nvSpPr>
          <p:cNvPr id="32772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2"/>
            <a:stretch>
              <a:fillRect l="-1111" t="-225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0588" y="1508125"/>
            <a:ext cx="5465762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1925" y="2659063"/>
            <a:ext cx="8747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4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隶书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隶书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11319</TotalTime>
  <Words>885</Words>
  <Application>Microsoft Office PowerPoint</Application>
  <PresentationFormat>自定义</PresentationFormat>
  <Paragraphs>116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隶书</vt:lpstr>
      <vt:lpstr>宋体</vt:lpstr>
      <vt:lpstr>Arial</vt:lpstr>
      <vt:lpstr>Calibri</vt:lpstr>
      <vt:lpstr>Comic Sans MS</vt:lpstr>
      <vt:lpstr>Symbol</vt:lpstr>
      <vt:lpstr>Times New Roman</vt:lpstr>
      <vt:lpstr>Wingdings</vt:lpstr>
      <vt:lpstr>4_Stream</vt:lpstr>
      <vt:lpstr>Discrete Stochastic Processes</vt:lpstr>
      <vt:lpstr>Convergence &amp; Poisson Process</vt:lpstr>
      <vt:lpstr>Probability in the real world</vt:lpstr>
      <vt:lpstr>Markov, Chebychev, Chernoff bounds </vt:lpstr>
      <vt:lpstr>Markov, Chebychev, Chernoff bounds </vt:lpstr>
      <vt:lpstr>Markov, Chebychev, Chernoff bounds </vt:lpstr>
      <vt:lpstr>Markov, Chebychev, Chernoff bounds </vt:lpstr>
      <vt:lpstr>Law of Large Number &amp; Convergence</vt:lpstr>
      <vt:lpstr>Law of Large Number &amp; Convergence</vt:lpstr>
      <vt:lpstr>Law of Large Number &amp; Convergence</vt:lpstr>
      <vt:lpstr>Weak Law of Large Number &amp; Convergence</vt:lpstr>
      <vt:lpstr>Weak Law of Large Number &amp; Convergence </vt:lpstr>
      <vt:lpstr>Convergence with Probability 1</vt:lpstr>
      <vt:lpstr>Perfect Arrival Processes (Poisson)</vt:lpstr>
      <vt:lpstr>Perfect Arrival Processes (Poisson)</vt:lpstr>
      <vt:lpstr>Poisson Process &amp; Exponential rv</vt:lpstr>
      <vt:lpstr>Poisson Process &amp; Exponential rv</vt:lpstr>
      <vt:lpstr>Stationary &amp; independent increments</vt:lpstr>
      <vt:lpstr>Erlang &amp; Poisson Distributions</vt:lpstr>
      <vt:lpstr>Erlang &amp; Poisson Distributions</vt:lpstr>
      <vt:lpstr>Relation to Bernoulli Process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Variables</dc:title>
  <dc:creator>HuskyPC</dc:creator>
  <cp:lastModifiedBy>IE616</cp:lastModifiedBy>
  <cp:revision>162</cp:revision>
  <dcterms:created xsi:type="dcterms:W3CDTF">2005-09-08T13:49:50Z</dcterms:created>
  <dcterms:modified xsi:type="dcterms:W3CDTF">2021-12-11T09:45:16Z</dcterms:modified>
</cp:coreProperties>
</file>